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262" r:id="rId4"/>
    <p:sldId id="263" r:id="rId5"/>
    <p:sldId id="264" r:id="rId6"/>
    <p:sldId id="273" r:id="rId7"/>
    <p:sldId id="266" r:id="rId8"/>
    <p:sldId id="261" r:id="rId9"/>
    <p:sldId id="304" r:id="rId10"/>
    <p:sldId id="265" r:id="rId11"/>
    <p:sldId id="272" r:id="rId12"/>
    <p:sldId id="257" r:id="rId13"/>
    <p:sldId id="259" r:id="rId14"/>
    <p:sldId id="267" r:id="rId15"/>
    <p:sldId id="274" r:id="rId16"/>
    <p:sldId id="270" r:id="rId17"/>
    <p:sldId id="271" r:id="rId18"/>
    <p:sldId id="277" r:id="rId19"/>
    <p:sldId id="284" r:id="rId20"/>
    <p:sldId id="300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38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01195960807818E-2"/>
          <c:y val="3.3821172358248767E-2"/>
          <c:w val="0.64838261772567063"/>
          <c:h val="0.777104941458674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лётных часов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8159253608967726E-2"/>
                  <c:y val="-7.716173025922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6F-433C-87C1-45A27D45AC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841445609017184E-2"/>
                  <c:y val="-7.8393597031954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6F-433C-87C1-45A27D45ACA9}"/>
                </c:ext>
                <c:ext xmlns:c15="http://schemas.microsoft.com/office/drawing/2012/chart" uri="{CE6537A1-D6FC-4f65-9D91-7224C49458BB}">
                  <c15:layout>
                    <c:manualLayout>
                      <c:w val="0.14842207072940458"/>
                      <c:h val="0.18606523613100523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5005</c:v>
                </c:pt>
                <c:pt idx="1">
                  <c:v>5445</c:v>
                </c:pt>
                <c:pt idx="2">
                  <c:v>4850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6F-433C-87C1-45A27D45AC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пациентов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9516042443520275E-2"/>
                  <c:y val="9.275994631053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6F-433C-87C1-45A27D45ACA9}"/>
                </c:ext>
                <c:ext xmlns:c15="http://schemas.microsoft.com/office/drawing/2012/chart" uri="{CE6537A1-D6FC-4f65-9D91-7224C49458BB}">
                  <c15:layout>
                    <c:manualLayout>
                      <c:w val="0.18912604357268839"/>
                      <c:h val="0.130147246770744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3661442774507816E-2"/>
                  <c:y val="0.11434734581945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6F-433C-87C1-45A27D45AC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50822594783441E-3"/>
                  <c:y val="2.4157980255891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2708</c:v>
                </c:pt>
                <c:pt idx="1">
                  <c:v>2950</c:v>
                </c:pt>
                <c:pt idx="2">
                  <c:v>3010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6F-433C-87C1-45A27D45A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6529344"/>
        <c:axId val="276529736"/>
      </c:lineChart>
      <c:catAx>
        <c:axId val="27652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529736"/>
        <c:crosses val="autoZero"/>
        <c:auto val="1"/>
        <c:lblAlgn val="ctr"/>
        <c:lblOffset val="100"/>
        <c:noMultiLvlLbl val="0"/>
      </c:catAx>
      <c:valAx>
        <c:axId val="276529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652934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9317528071091461"/>
          <c:y val="3.5736310509558382E-2"/>
          <c:w val="0.30398081338414434"/>
          <c:h val="0.8584181022284106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финансирование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3350631471751839E-17"/>
                  <c:y val="-2.033898440804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33173444831731E-2"/>
                  <c:y val="-3.305084966307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2753.81</c:v>
                </c:pt>
                <c:pt idx="1">
                  <c:v>2702.5</c:v>
                </c:pt>
                <c:pt idx="2" formatCode="General">
                  <c:v>3229.18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6-4BC3-B9E8-0BCD8E1960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423729509123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832933612079328E-3"/>
                  <c:y val="8.1355937632185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962.6099999999999</c:v>
                </c:pt>
                <c:pt idx="1">
                  <c:v>933</c:v>
                </c:pt>
                <c:pt idx="2" formatCode="General">
                  <c:v>1123.4000000000001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26-4BC3-B9E8-0BCD8E1960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7764453736041E-3"/>
                  <c:y val="-3.050847661206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94351176151845E-2"/>
                  <c:y val="-4.830508796911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26-4BC3-B9E8-0BCD8E1960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План 2018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1791.2</c:v>
                </c:pt>
                <c:pt idx="1">
                  <c:v>1769.5</c:v>
                </c:pt>
                <c:pt idx="2">
                  <c:v>2105.7800000000002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26-4BC3-B9E8-0BCD8E19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086416"/>
        <c:axId val="379082496"/>
        <c:axId val="0"/>
      </c:bar3DChart>
      <c:catAx>
        <c:axId val="3790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9082496"/>
        <c:crosses val="autoZero"/>
        <c:auto val="1"/>
        <c:lblAlgn val="ctr"/>
        <c:lblOffset val="100"/>
        <c:noMultiLvlLbl val="0"/>
      </c:catAx>
      <c:valAx>
        <c:axId val="379082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7908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32436991686548E-2"/>
          <c:y val="0.86648880004816065"/>
          <c:w val="0.9379428646167477"/>
          <c:h val="0.10970168110201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ХМАО-Югра</a:t>
            </a:r>
            <a:endParaRPr lang="ru-RU" dirty="0"/>
          </a:p>
        </c:rich>
      </c:tx>
      <c:layout/>
      <c:overlay val="0"/>
    </c:title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ХМАО-Югра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3644</c:v>
                </c:pt>
                <c:pt idx="1">
                  <c:v>3825</c:v>
                </c:pt>
                <c:pt idx="2">
                  <c:v>4214</c:v>
                </c:pt>
                <c:pt idx="3">
                  <c:v>4345</c:v>
                </c:pt>
                <c:pt idx="4">
                  <c:v>4463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8-47C0-AEB3-4970E857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9419792"/>
        <c:axId val="379420184"/>
        <c:axId val="0"/>
      </c:bar3DChart>
      <c:catAx>
        <c:axId val="37941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9420184"/>
        <c:crosses val="autoZero"/>
        <c:auto val="1"/>
        <c:lblAlgn val="ctr"/>
        <c:lblOffset val="100"/>
        <c:noMultiLvlLbl val="0"/>
      </c:catAx>
      <c:valAx>
        <c:axId val="379420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41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16400235782335"/>
          <c:y val="0.51088458358955646"/>
          <c:w val="0.2102213952806902"/>
          <c:h val="7.93989850185494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88FB6-DEE0-47FC-876D-3E82375BE3EE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8B6B3-BD8F-4BDD-8FBD-DB8259E33BF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национальных проектов в сфере здравоохранения</a:t>
          </a:r>
          <a:endParaRPr lang="ru-RU" sz="1800" dirty="0">
            <a:solidFill>
              <a:srgbClr val="01214C"/>
            </a:solidFill>
          </a:endParaRPr>
        </a:p>
      </dgm:t>
    </dgm:pt>
    <dgm:pt modelId="{C268A584-D915-4ACE-9E31-359D81F041AD}" type="parTrans" cxnId="{05E5F048-B051-41F8-B661-150D90D2BA05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E47FB642-CBF0-49C5-9A63-3949883CC6AB}" type="sibTrans" cxnId="{05E5F048-B051-41F8-B661-150D90D2BA05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1CA484C2-1FF1-40C2-B41A-0E8793D786FB}">
      <dgm:prSet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смертности, в том числе от онкологических заболеваний, дорожно-транспортных происшествий</a:t>
          </a:r>
          <a:endParaRPr lang="ru-RU" sz="18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A0276-2CF8-4D97-A1D2-9143F0DBC5DC}" type="parTrans" cxnId="{B4FF0981-8E64-4E7E-B158-F367F4172D2C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2B5E3DB2-B4EB-4422-B685-E73E44B3BD66}" type="sibTrans" cxnId="{B4FF0981-8E64-4E7E-B158-F367F4172D2C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DFE2D45D-A961-4112-A28C-C85E04E4ADBF}">
      <dgm:prSet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Территориальное планирование медицинской помощи и структуры сети   медицинских организаций</a:t>
          </a:r>
        </a:p>
      </dgm:t>
    </dgm:pt>
    <dgm:pt modelId="{A8539160-A440-4618-9654-233F79F2287A}" type="parTrans" cxnId="{CD81A749-3602-41BE-9E6A-19FDB60F2048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DF894F81-D0AA-44A6-BD2A-9CE35CC1103B}" type="sibTrans" cxnId="{CD81A749-3602-41BE-9E6A-19FDB60F2048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AD7494B2-A967-4FD1-8546-5A8BAB69C249}">
      <dgm:prSet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финансово-экономической деятельности  медицинских организаций</a:t>
          </a:r>
        </a:p>
      </dgm:t>
    </dgm:pt>
    <dgm:pt modelId="{5ADE15C0-4BF8-4F8B-95D4-8AB2661EE774}" type="parTrans" cxnId="{A95AAC4E-7FB7-4F06-A480-6A8391EF9E1E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5F82D8F1-AFD2-4231-ADF2-120C8EB99396}" type="sibTrans" cxnId="{A95AAC4E-7FB7-4F06-A480-6A8391EF9E1E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F6132F21-7109-45A8-9B51-7CDF81E06EB1}">
      <dgm:prSet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стратегии борьбы с ВИЧ-инфекцией в Югре</a:t>
          </a:r>
          <a:endParaRPr lang="ru-RU" sz="18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FFDB0-3262-438B-8A01-30DE3C9425B4}" type="parTrans" cxnId="{6AFB5385-753C-4C73-9DF2-B658EABF7786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2FF00277-6C18-4DDB-81DE-B82A9B09008B}" type="sibTrans" cxnId="{6AFB5385-753C-4C73-9DF2-B658EABF7786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FB6E1387-2FB3-4BC8-99FA-12123A8EA0AA}">
      <dgm:prSet phldrT="[Текст]" custT="1"/>
      <dgm:spPr/>
      <dgm:t>
        <a:bodyPr/>
        <a:lstStyle/>
        <a:p>
          <a:endParaRPr lang="ru-RU" sz="1800" dirty="0">
            <a:solidFill>
              <a:srgbClr val="01214C"/>
            </a:solidFill>
          </a:endParaRPr>
        </a:p>
      </dgm:t>
    </dgm:pt>
    <dgm:pt modelId="{8EC280B6-F1E5-4213-B9E4-1217CD87CC5E}" type="parTrans" cxnId="{06B80A4D-4A5F-4EE5-9C7D-25CDFACF0863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7975B895-1B8D-4654-A6E8-D081CB9740A4}" type="sibTrans" cxnId="{06B80A4D-4A5F-4EE5-9C7D-25CDFACF0863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5D59AAEC-A557-4E2E-A265-339929E6F449}">
      <dgm:prSet custT="1"/>
      <dgm:spPr/>
      <dgm:t>
        <a:bodyPr/>
        <a:lstStyle/>
        <a:p>
          <a:r>
            <a:rPr lang="ru-RU" sz="18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и качества медицинской помощи на всех этапах оказания</a:t>
          </a:r>
        </a:p>
      </dgm:t>
    </dgm:pt>
    <dgm:pt modelId="{D98BCEDE-EE14-48AA-A316-E61FE3A4BB81}" type="parTrans" cxnId="{8215DA65-13D4-4628-8E65-7442365CD301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EDABE61F-ACFB-4CDF-9893-8C3C59CC9212}" type="sibTrans" cxnId="{8215DA65-13D4-4628-8E65-7442365CD301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589BC76C-C2D4-49CD-A743-2D476F5BAC14}">
      <dgm:prSet phldrT="[Текст]" custT="1"/>
      <dgm:spPr/>
      <dgm:t>
        <a:bodyPr/>
        <a:lstStyle/>
        <a:p>
          <a:endParaRPr lang="ru-RU" sz="1800" dirty="0">
            <a:solidFill>
              <a:srgbClr val="01214C"/>
            </a:solidFill>
          </a:endParaRPr>
        </a:p>
      </dgm:t>
    </dgm:pt>
    <dgm:pt modelId="{3DA9B554-25CF-4C19-BCAB-90EDFE743838}" type="parTrans" cxnId="{193289F4-B79A-445E-8E5F-DDE155D1E525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B74C405C-84F6-4AE6-953F-A7C6FE163761}" type="sibTrans" cxnId="{193289F4-B79A-445E-8E5F-DDE155D1E525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5905940A-F08F-4BAD-80FB-C713F2B1A343}">
      <dgm:prSet custT="1"/>
      <dgm:spPr/>
      <dgm:t>
        <a:bodyPr/>
        <a:lstStyle/>
        <a:p>
          <a:endParaRPr lang="ru-RU" sz="18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A698F-45DA-4BB8-AD7F-31B2B38E30F0}" type="parTrans" cxnId="{708663D4-5006-447D-906B-D8458F45CDEB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CFE961D1-8F50-4C53-9F65-1BF488ACA79D}" type="sibTrans" cxnId="{708663D4-5006-447D-906B-D8458F45CDEB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4E7284DA-EFD0-46B8-B17D-1A6BF343D49B}">
      <dgm:prSet custT="1"/>
      <dgm:spPr/>
      <dgm:t>
        <a:bodyPr/>
        <a:lstStyle/>
        <a:p>
          <a:endParaRPr lang="ru-RU" sz="18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2BDBA-4F9C-4D31-868F-9C0F548A22A1}" type="parTrans" cxnId="{0851D2B8-456D-4D8A-BB72-8191710BEC81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C66FECF1-27E6-4BBF-BA55-8925EE91C2A6}" type="sibTrans" cxnId="{0851D2B8-456D-4D8A-BB72-8191710BEC81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189257E3-9D3C-4333-9B47-1F62E881151A}">
      <dgm:prSet custT="1"/>
      <dgm:spPr/>
      <dgm:t>
        <a:bodyPr/>
        <a:lstStyle/>
        <a:p>
          <a:endParaRPr lang="ru-RU" sz="18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0BD3B-0A3A-4B07-B8FA-9F73C39E846A}" type="parTrans" cxnId="{77139817-67D8-42F0-B272-6623416DC9F6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04CDF460-4C49-4236-A769-F8D72149AC0F}" type="sibTrans" cxnId="{77139817-67D8-42F0-B272-6623416DC9F6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4370E948-0B0C-4026-A2FB-50C3D678FC76}">
      <dgm:prSet custT="1"/>
      <dgm:spPr/>
      <dgm:t>
        <a:bodyPr/>
        <a:lstStyle/>
        <a:p>
          <a:endParaRPr lang="ru-RU" sz="18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792B6-4390-4A09-87FF-44D0B52C8AE9}" type="parTrans" cxnId="{29BC9BB9-A410-4DAC-A9EE-637F68A3C99D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34AC5E97-5C4B-46DA-9A59-E1AD97DE37F4}" type="sibTrans" cxnId="{29BC9BB9-A410-4DAC-A9EE-637F68A3C99D}">
      <dgm:prSet/>
      <dgm:spPr/>
      <dgm:t>
        <a:bodyPr/>
        <a:lstStyle/>
        <a:p>
          <a:endParaRPr lang="ru-RU" sz="1800">
            <a:solidFill>
              <a:srgbClr val="01214C"/>
            </a:solidFill>
          </a:endParaRPr>
        </a:p>
      </dgm:t>
    </dgm:pt>
    <dgm:pt modelId="{C74A610B-4735-4C05-8CE4-9DE7C59F85FC}" type="pres">
      <dgm:prSet presAssocID="{40588FB6-DEE0-47FC-876D-3E82375BE3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DF98E-D213-4019-8C49-411E4AE9DCE7}" type="pres">
      <dgm:prSet presAssocID="{FB6E1387-2FB3-4BC8-99FA-12123A8EA0AA}" presName="composite" presStyleCnt="0"/>
      <dgm:spPr/>
    </dgm:pt>
    <dgm:pt modelId="{ADF6E88D-1034-4EA8-874E-6BBED4EEA6EE}" type="pres">
      <dgm:prSet presAssocID="{FB6E1387-2FB3-4BC8-99FA-12123A8EA0A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66E6F-AE1F-43E4-ABF2-71B465147412}" type="pres">
      <dgm:prSet presAssocID="{FB6E1387-2FB3-4BC8-99FA-12123A8EA0A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F533F-76B8-41E5-B54C-7ADB8D36F46E}" type="pres">
      <dgm:prSet presAssocID="{7975B895-1B8D-4654-A6E8-D081CB9740A4}" presName="sp" presStyleCnt="0"/>
      <dgm:spPr/>
    </dgm:pt>
    <dgm:pt modelId="{27CF44CC-7719-415A-8BA4-29C41238B8BA}" type="pres">
      <dgm:prSet presAssocID="{589BC76C-C2D4-49CD-A743-2D476F5BAC14}" presName="composite" presStyleCnt="0"/>
      <dgm:spPr/>
    </dgm:pt>
    <dgm:pt modelId="{20E307BA-FCEB-4F0E-B8A7-7F2C02E7CEFA}" type="pres">
      <dgm:prSet presAssocID="{589BC76C-C2D4-49CD-A743-2D476F5BAC1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14460-A795-4285-BB7A-96E1DB9ECA44}" type="pres">
      <dgm:prSet presAssocID="{589BC76C-C2D4-49CD-A743-2D476F5BAC1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99DA3-8399-48A0-A97E-F4C508185A99}" type="pres">
      <dgm:prSet presAssocID="{B74C405C-84F6-4AE6-953F-A7C6FE163761}" presName="sp" presStyleCnt="0"/>
      <dgm:spPr/>
    </dgm:pt>
    <dgm:pt modelId="{49B6F967-65A2-4BDE-A2A1-BE1B605D5DB9}" type="pres">
      <dgm:prSet presAssocID="{5905940A-F08F-4BAD-80FB-C713F2B1A343}" presName="composite" presStyleCnt="0"/>
      <dgm:spPr/>
    </dgm:pt>
    <dgm:pt modelId="{79A317A6-89F0-4651-8B1F-919CD7807A39}" type="pres">
      <dgm:prSet presAssocID="{5905940A-F08F-4BAD-80FB-C713F2B1A34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02EF0-72F1-453C-AA3B-F058EECCD361}" type="pres">
      <dgm:prSet presAssocID="{5905940A-F08F-4BAD-80FB-C713F2B1A34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D2FFE-3F9C-409E-AA1D-96787487E741}" type="pres">
      <dgm:prSet presAssocID="{CFE961D1-8F50-4C53-9F65-1BF488ACA79D}" presName="sp" presStyleCnt="0"/>
      <dgm:spPr/>
    </dgm:pt>
    <dgm:pt modelId="{347A21CB-BAE0-423F-BAF4-C8A052BC1F39}" type="pres">
      <dgm:prSet presAssocID="{4E7284DA-EFD0-46B8-B17D-1A6BF343D49B}" presName="composite" presStyleCnt="0"/>
      <dgm:spPr/>
    </dgm:pt>
    <dgm:pt modelId="{57ACA12B-5AAC-42D9-9CA6-60A72D80DC2B}" type="pres">
      <dgm:prSet presAssocID="{4E7284DA-EFD0-46B8-B17D-1A6BF343D49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FC0B-A4DC-40EE-AF66-C3FB35287E85}" type="pres">
      <dgm:prSet presAssocID="{4E7284DA-EFD0-46B8-B17D-1A6BF343D49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F44C9-61B1-4FDA-8761-28144B666E24}" type="pres">
      <dgm:prSet presAssocID="{C66FECF1-27E6-4BBF-BA55-8925EE91C2A6}" presName="sp" presStyleCnt="0"/>
      <dgm:spPr/>
    </dgm:pt>
    <dgm:pt modelId="{4DC24122-48DB-4390-A877-F83AB8B1BED6}" type="pres">
      <dgm:prSet presAssocID="{189257E3-9D3C-4333-9B47-1F62E881151A}" presName="composite" presStyleCnt="0"/>
      <dgm:spPr/>
    </dgm:pt>
    <dgm:pt modelId="{3E9CB280-D4BB-44BE-9038-4F4AEFC654D1}" type="pres">
      <dgm:prSet presAssocID="{189257E3-9D3C-4333-9B47-1F62E881151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A1718-EF5E-4DA1-978A-A793C21A0544}" type="pres">
      <dgm:prSet presAssocID="{189257E3-9D3C-4333-9B47-1F62E881151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60FFC-F053-4ABB-AB58-201121390DB4}" type="pres">
      <dgm:prSet presAssocID="{04CDF460-4C49-4236-A769-F8D72149AC0F}" presName="sp" presStyleCnt="0"/>
      <dgm:spPr/>
    </dgm:pt>
    <dgm:pt modelId="{41A824AC-9765-47E2-B654-AEC7EB6DAF37}" type="pres">
      <dgm:prSet presAssocID="{4370E948-0B0C-4026-A2FB-50C3D678FC76}" presName="composite" presStyleCnt="0"/>
      <dgm:spPr/>
    </dgm:pt>
    <dgm:pt modelId="{46D45093-BB4F-4813-98AB-B188863C896D}" type="pres">
      <dgm:prSet presAssocID="{4370E948-0B0C-4026-A2FB-50C3D678FC7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A89C9-FC3D-4A73-BA7E-5AF3B01E0761}" type="pres">
      <dgm:prSet presAssocID="{4370E948-0B0C-4026-A2FB-50C3D678FC7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051B9-6BD0-47C8-8539-58D1D92C47BC}" type="presOf" srcId="{5D59AAEC-A557-4E2E-A265-339929E6F449}" destId="{BD914460-A795-4285-BB7A-96E1DB9ECA44}" srcOrd="0" destOrd="0" presId="urn:microsoft.com/office/officeart/2005/8/layout/chevron2"/>
    <dgm:cxn modelId="{6274D477-DA14-4221-9C75-FB2997EA8833}" type="presOf" srcId="{1CA484C2-1FF1-40C2-B41A-0E8793D786FB}" destId="{80502EF0-72F1-453C-AA3B-F058EECCD361}" srcOrd="0" destOrd="0" presId="urn:microsoft.com/office/officeart/2005/8/layout/chevron2"/>
    <dgm:cxn modelId="{6283C979-A55E-4DF1-A5B3-B12C8BC823D8}" type="presOf" srcId="{AD7494B2-A967-4FD1-8546-5A8BAB69C249}" destId="{390A1718-EF5E-4DA1-978A-A793C21A0544}" srcOrd="0" destOrd="0" presId="urn:microsoft.com/office/officeart/2005/8/layout/chevron2"/>
    <dgm:cxn modelId="{CD81A749-3602-41BE-9E6A-19FDB60F2048}" srcId="{4E7284DA-EFD0-46B8-B17D-1A6BF343D49B}" destId="{DFE2D45D-A961-4112-A28C-C85E04E4ADBF}" srcOrd="0" destOrd="0" parTransId="{A8539160-A440-4618-9654-233F79F2287A}" sibTransId="{DF894F81-D0AA-44A6-BD2A-9CE35CC1103B}"/>
    <dgm:cxn modelId="{B4FF0981-8E64-4E7E-B158-F367F4172D2C}" srcId="{5905940A-F08F-4BAD-80FB-C713F2B1A343}" destId="{1CA484C2-1FF1-40C2-B41A-0E8793D786FB}" srcOrd="0" destOrd="0" parTransId="{271A0276-2CF8-4D97-A1D2-9143F0DBC5DC}" sibTransId="{2B5E3DB2-B4EB-4422-B685-E73E44B3BD66}"/>
    <dgm:cxn modelId="{708663D4-5006-447D-906B-D8458F45CDEB}" srcId="{40588FB6-DEE0-47FC-876D-3E82375BE3EE}" destId="{5905940A-F08F-4BAD-80FB-C713F2B1A343}" srcOrd="2" destOrd="0" parTransId="{3BDA698F-45DA-4BB8-AD7F-31B2B38E30F0}" sibTransId="{CFE961D1-8F50-4C53-9F65-1BF488ACA79D}"/>
    <dgm:cxn modelId="{A95AAC4E-7FB7-4F06-A480-6A8391EF9E1E}" srcId="{189257E3-9D3C-4333-9B47-1F62E881151A}" destId="{AD7494B2-A967-4FD1-8546-5A8BAB69C249}" srcOrd="0" destOrd="0" parTransId="{5ADE15C0-4BF8-4F8B-95D4-8AB2661EE774}" sibTransId="{5F82D8F1-AFD2-4231-ADF2-120C8EB99396}"/>
    <dgm:cxn modelId="{05E5F048-B051-41F8-B661-150D90D2BA05}" srcId="{FB6E1387-2FB3-4BC8-99FA-12123A8EA0AA}" destId="{1FF8B6B3-BD8F-4BDD-8FBD-DB8259E33BF0}" srcOrd="0" destOrd="0" parTransId="{C268A584-D915-4ACE-9E31-359D81F041AD}" sibTransId="{E47FB642-CBF0-49C5-9A63-3949883CC6AB}"/>
    <dgm:cxn modelId="{7A19C1B5-3D4E-44B2-BB33-0F2AE4F52D58}" type="presOf" srcId="{189257E3-9D3C-4333-9B47-1F62E881151A}" destId="{3E9CB280-D4BB-44BE-9038-4F4AEFC654D1}" srcOrd="0" destOrd="0" presId="urn:microsoft.com/office/officeart/2005/8/layout/chevron2"/>
    <dgm:cxn modelId="{195B0921-6DCF-4C66-8C13-DED3A4350F52}" type="presOf" srcId="{1FF8B6B3-BD8F-4BDD-8FBD-DB8259E33BF0}" destId="{12166E6F-AE1F-43E4-ABF2-71B465147412}" srcOrd="0" destOrd="0" presId="urn:microsoft.com/office/officeart/2005/8/layout/chevron2"/>
    <dgm:cxn modelId="{741A9097-5DE2-4F86-B871-93EA29BB3506}" type="presOf" srcId="{4E7284DA-EFD0-46B8-B17D-1A6BF343D49B}" destId="{57ACA12B-5AAC-42D9-9CA6-60A72D80DC2B}" srcOrd="0" destOrd="0" presId="urn:microsoft.com/office/officeart/2005/8/layout/chevron2"/>
    <dgm:cxn modelId="{57F4FC14-58E3-497C-80BB-C6E7F3D1561F}" type="presOf" srcId="{FB6E1387-2FB3-4BC8-99FA-12123A8EA0AA}" destId="{ADF6E88D-1034-4EA8-874E-6BBED4EEA6EE}" srcOrd="0" destOrd="0" presId="urn:microsoft.com/office/officeart/2005/8/layout/chevron2"/>
    <dgm:cxn modelId="{FDAEEB45-AFA6-4F0D-BE8B-0CE1652E0244}" type="presOf" srcId="{F6132F21-7109-45A8-9B51-7CDF81E06EB1}" destId="{77BA89C9-FC3D-4A73-BA7E-5AF3B01E0761}" srcOrd="0" destOrd="0" presId="urn:microsoft.com/office/officeart/2005/8/layout/chevron2"/>
    <dgm:cxn modelId="{6AFB5385-753C-4C73-9DF2-B658EABF7786}" srcId="{4370E948-0B0C-4026-A2FB-50C3D678FC76}" destId="{F6132F21-7109-45A8-9B51-7CDF81E06EB1}" srcOrd="0" destOrd="0" parTransId="{6CBFFDB0-3262-438B-8A01-30DE3C9425B4}" sibTransId="{2FF00277-6C18-4DDB-81DE-B82A9B09008B}"/>
    <dgm:cxn modelId="{77139817-67D8-42F0-B272-6623416DC9F6}" srcId="{40588FB6-DEE0-47FC-876D-3E82375BE3EE}" destId="{189257E3-9D3C-4333-9B47-1F62E881151A}" srcOrd="4" destOrd="0" parTransId="{0C40BD3B-0A3A-4B07-B8FA-9F73C39E846A}" sibTransId="{04CDF460-4C49-4236-A769-F8D72149AC0F}"/>
    <dgm:cxn modelId="{EB017CA9-12B9-4787-83C5-F04600AEE92D}" type="presOf" srcId="{4370E948-0B0C-4026-A2FB-50C3D678FC76}" destId="{46D45093-BB4F-4813-98AB-B188863C896D}" srcOrd="0" destOrd="0" presId="urn:microsoft.com/office/officeart/2005/8/layout/chevron2"/>
    <dgm:cxn modelId="{8215DA65-13D4-4628-8E65-7442365CD301}" srcId="{589BC76C-C2D4-49CD-A743-2D476F5BAC14}" destId="{5D59AAEC-A557-4E2E-A265-339929E6F449}" srcOrd="0" destOrd="0" parTransId="{D98BCEDE-EE14-48AA-A316-E61FE3A4BB81}" sibTransId="{EDABE61F-ACFB-4CDF-9893-8C3C59CC9212}"/>
    <dgm:cxn modelId="{350F86AF-8D30-4587-AFFC-B28F7E6F329F}" type="presOf" srcId="{5905940A-F08F-4BAD-80FB-C713F2B1A343}" destId="{79A317A6-89F0-4651-8B1F-919CD7807A39}" srcOrd="0" destOrd="0" presId="urn:microsoft.com/office/officeart/2005/8/layout/chevron2"/>
    <dgm:cxn modelId="{1648719B-4D4F-4E03-A102-1C84DB1F5099}" type="presOf" srcId="{40588FB6-DEE0-47FC-876D-3E82375BE3EE}" destId="{C74A610B-4735-4C05-8CE4-9DE7C59F85FC}" srcOrd="0" destOrd="0" presId="urn:microsoft.com/office/officeart/2005/8/layout/chevron2"/>
    <dgm:cxn modelId="{C24E49BE-B9F8-4A9A-BF37-A8862BCAE93B}" type="presOf" srcId="{589BC76C-C2D4-49CD-A743-2D476F5BAC14}" destId="{20E307BA-FCEB-4F0E-B8A7-7F2C02E7CEFA}" srcOrd="0" destOrd="0" presId="urn:microsoft.com/office/officeart/2005/8/layout/chevron2"/>
    <dgm:cxn modelId="{5396CF0C-7F03-44D1-B4D1-8A7D99211C5F}" type="presOf" srcId="{DFE2D45D-A961-4112-A28C-C85E04E4ADBF}" destId="{DDB1FC0B-A4DC-40EE-AF66-C3FB35287E85}" srcOrd="0" destOrd="0" presId="urn:microsoft.com/office/officeart/2005/8/layout/chevron2"/>
    <dgm:cxn modelId="{0851D2B8-456D-4D8A-BB72-8191710BEC81}" srcId="{40588FB6-DEE0-47FC-876D-3E82375BE3EE}" destId="{4E7284DA-EFD0-46B8-B17D-1A6BF343D49B}" srcOrd="3" destOrd="0" parTransId="{5F52BDBA-4F9C-4D31-868F-9C0F548A22A1}" sibTransId="{C66FECF1-27E6-4BBF-BA55-8925EE91C2A6}"/>
    <dgm:cxn modelId="{06B80A4D-4A5F-4EE5-9C7D-25CDFACF0863}" srcId="{40588FB6-DEE0-47FC-876D-3E82375BE3EE}" destId="{FB6E1387-2FB3-4BC8-99FA-12123A8EA0AA}" srcOrd="0" destOrd="0" parTransId="{8EC280B6-F1E5-4213-B9E4-1217CD87CC5E}" sibTransId="{7975B895-1B8D-4654-A6E8-D081CB9740A4}"/>
    <dgm:cxn modelId="{29BC9BB9-A410-4DAC-A9EE-637F68A3C99D}" srcId="{40588FB6-DEE0-47FC-876D-3E82375BE3EE}" destId="{4370E948-0B0C-4026-A2FB-50C3D678FC76}" srcOrd="5" destOrd="0" parTransId="{056792B6-4390-4A09-87FF-44D0B52C8AE9}" sibTransId="{34AC5E97-5C4B-46DA-9A59-E1AD97DE37F4}"/>
    <dgm:cxn modelId="{193289F4-B79A-445E-8E5F-DDE155D1E525}" srcId="{40588FB6-DEE0-47FC-876D-3E82375BE3EE}" destId="{589BC76C-C2D4-49CD-A743-2D476F5BAC14}" srcOrd="1" destOrd="0" parTransId="{3DA9B554-25CF-4C19-BCAB-90EDFE743838}" sibTransId="{B74C405C-84F6-4AE6-953F-A7C6FE163761}"/>
    <dgm:cxn modelId="{A80375BD-3297-4942-B392-3FD3E980A80F}" type="presParOf" srcId="{C74A610B-4735-4C05-8CE4-9DE7C59F85FC}" destId="{9F3DF98E-D213-4019-8C49-411E4AE9DCE7}" srcOrd="0" destOrd="0" presId="urn:microsoft.com/office/officeart/2005/8/layout/chevron2"/>
    <dgm:cxn modelId="{2F81A7D2-5C72-4696-83E9-C7D6F64CFE4E}" type="presParOf" srcId="{9F3DF98E-D213-4019-8C49-411E4AE9DCE7}" destId="{ADF6E88D-1034-4EA8-874E-6BBED4EEA6EE}" srcOrd="0" destOrd="0" presId="urn:microsoft.com/office/officeart/2005/8/layout/chevron2"/>
    <dgm:cxn modelId="{1CBBDC58-CD10-4240-96C9-F3F93D9086F4}" type="presParOf" srcId="{9F3DF98E-D213-4019-8C49-411E4AE9DCE7}" destId="{12166E6F-AE1F-43E4-ABF2-71B465147412}" srcOrd="1" destOrd="0" presId="urn:microsoft.com/office/officeart/2005/8/layout/chevron2"/>
    <dgm:cxn modelId="{565059BC-B26A-4842-AFE4-B2CDE55C609B}" type="presParOf" srcId="{C74A610B-4735-4C05-8CE4-9DE7C59F85FC}" destId="{5EBF533F-76B8-41E5-B54C-7ADB8D36F46E}" srcOrd="1" destOrd="0" presId="urn:microsoft.com/office/officeart/2005/8/layout/chevron2"/>
    <dgm:cxn modelId="{CD437F36-9B9C-426C-95D5-79BF35C03371}" type="presParOf" srcId="{C74A610B-4735-4C05-8CE4-9DE7C59F85FC}" destId="{27CF44CC-7719-415A-8BA4-29C41238B8BA}" srcOrd="2" destOrd="0" presId="urn:microsoft.com/office/officeart/2005/8/layout/chevron2"/>
    <dgm:cxn modelId="{891CAD66-6120-4BDC-B355-EAA8D5914C13}" type="presParOf" srcId="{27CF44CC-7719-415A-8BA4-29C41238B8BA}" destId="{20E307BA-FCEB-4F0E-B8A7-7F2C02E7CEFA}" srcOrd="0" destOrd="0" presId="urn:microsoft.com/office/officeart/2005/8/layout/chevron2"/>
    <dgm:cxn modelId="{4A916246-C424-42F1-BE31-82D539624068}" type="presParOf" srcId="{27CF44CC-7719-415A-8BA4-29C41238B8BA}" destId="{BD914460-A795-4285-BB7A-96E1DB9ECA44}" srcOrd="1" destOrd="0" presId="urn:microsoft.com/office/officeart/2005/8/layout/chevron2"/>
    <dgm:cxn modelId="{3F8D50DF-50B5-4BDA-A367-3DA42D2E422D}" type="presParOf" srcId="{C74A610B-4735-4C05-8CE4-9DE7C59F85FC}" destId="{E1899DA3-8399-48A0-A97E-F4C508185A99}" srcOrd="3" destOrd="0" presId="urn:microsoft.com/office/officeart/2005/8/layout/chevron2"/>
    <dgm:cxn modelId="{FDD84F71-9775-495C-A8B4-B46DA751662C}" type="presParOf" srcId="{C74A610B-4735-4C05-8CE4-9DE7C59F85FC}" destId="{49B6F967-65A2-4BDE-A2A1-BE1B605D5DB9}" srcOrd="4" destOrd="0" presId="urn:microsoft.com/office/officeart/2005/8/layout/chevron2"/>
    <dgm:cxn modelId="{F9068CE2-6861-4C0E-A789-1A6562B09A5B}" type="presParOf" srcId="{49B6F967-65A2-4BDE-A2A1-BE1B605D5DB9}" destId="{79A317A6-89F0-4651-8B1F-919CD7807A39}" srcOrd="0" destOrd="0" presId="urn:microsoft.com/office/officeart/2005/8/layout/chevron2"/>
    <dgm:cxn modelId="{D27C0852-7BDE-49AD-A3E1-5CF7EED7AB31}" type="presParOf" srcId="{49B6F967-65A2-4BDE-A2A1-BE1B605D5DB9}" destId="{80502EF0-72F1-453C-AA3B-F058EECCD361}" srcOrd="1" destOrd="0" presId="urn:microsoft.com/office/officeart/2005/8/layout/chevron2"/>
    <dgm:cxn modelId="{C1FE3FD9-2637-48F8-B7AA-80C68BACE4D5}" type="presParOf" srcId="{C74A610B-4735-4C05-8CE4-9DE7C59F85FC}" destId="{161D2FFE-3F9C-409E-AA1D-96787487E741}" srcOrd="5" destOrd="0" presId="urn:microsoft.com/office/officeart/2005/8/layout/chevron2"/>
    <dgm:cxn modelId="{FE63CAAF-2CE9-4ED1-AB3A-048A757C0142}" type="presParOf" srcId="{C74A610B-4735-4C05-8CE4-9DE7C59F85FC}" destId="{347A21CB-BAE0-423F-BAF4-C8A052BC1F39}" srcOrd="6" destOrd="0" presId="urn:microsoft.com/office/officeart/2005/8/layout/chevron2"/>
    <dgm:cxn modelId="{E5066916-77A6-4976-AA43-04AD6394189B}" type="presParOf" srcId="{347A21CB-BAE0-423F-BAF4-C8A052BC1F39}" destId="{57ACA12B-5AAC-42D9-9CA6-60A72D80DC2B}" srcOrd="0" destOrd="0" presId="urn:microsoft.com/office/officeart/2005/8/layout/chevron2"/>
    <dgm:cxn modelId="{03F0F290-86D2-4916-A59E-738A7B9EF6FF}" type="presParOf" srcId="{347A21CB-BAE0-423F-BAF4-C8A052BC1F39}" destId="{DDB1FC0B-A4DC-40EE-AF66-C3FB35287E85}" srcOrd="1" destOrd="0" presId="urn:microsoft.com/office/officeart/2005/8/layout/chevron2"/>
    <dgm:cxn modelId="{5AD8BAF8-F0FE-4BE1-9512-B48A03ED7F84}" type="presParOf" srcId="{C74A610B-4735-4C05-8CE4-9DE7C59F85FC}" destId="{166F44C9-61B1-4FDA-8761-28144B666E24}" srcOrd="7" destOrd="0" presId="urn:microsoft.com/office/officeart/2005/8/layout/chevron2"/>
    <dgm:cxn modelId="{59D2C04D-B7C1-401B-ACAB-B8048040D7E9}" type="presParOf" srcId="{C74A610B-4735-4C05-8CE4-9DE7C59F85FC}" destId="{4DC24122-48DB-4390-A877-F83AB8B1BED6}" srcOrd="8" destOrd="0" presId="urn:microsoft.com/office/officeart/2005/8/layout/chevron2"/>
    <dgm:cxn modelId="{04CC2027-00FA-4098-AC61-A427D6F3F618}" type="presParOf" srcId="{4DC24122-48DB-4390-A877-F83AB8B1BED6}" destId="{3E9CB280-D4BB-44BE-9038-4F4AEFC654D1}" srcOrd="0" destOrd="0" presId="urn:microsoft.com/office/officeart/2005/8/layout/chevron2"/>
    <dgm:cxn modelId="{8D3104C5-E44C-4B29-899B-EF8D874F7271}" type="presParOf" srcId="{4DC24122-48DB-4390-A877-F83AB8B1BED6}" destId="{390A1718-EF5E-4DA1-978A-A793C21A0544}" srcOrd="1" destOrd="0" presId="urn:microsoft.com/office/officeart/2005/8/layout/chevron2"/>
    <dgm:cxn modelId="{676F1368-32B3-4C3D-B80F-2423FB4429E6}" type="presParOf" srcId="{C74A610B-4735-4C05-8CE4-9DE7C59F85FC}" destId="{EA760FFC-F053-4ABB-AB58-201121390DB4}" srcOrd="9" destOrd="0" presId="urn:microsoft.com/office/officeart/2005/8/layout/chevron2"/>
    <dgm:cxn modelId="{1B62585A-49B6-403D-BF31-0243D8E08ED8}" type="presParOf" srcId="{C74A610B-4735-4C05-8CE4-9DE7C59F85FC}" destId="{41A824AC-9765-47E2-B654-AEC7EB6DAF37}" srcOrd="10" destOrd="0" presId="urn:microsoft.com/office/officeart/2005/8/layout/chevron2"/>
    <dgm:cxn modelId="{37CFD221-94B5-45B7-9FC0-66F7BEF78DA5}" type="presParOf" srcId="{41A824AC-9765-47E2-B654-AEC7EB6DAF37}" destId="{46D45093-BB4F-4813-98AB-B188863C896D}" srcOrd="0" destOrd="0" presId="urn:microsoft.com/office/officeart/2005/8/layout/chevron2"/>
    <dgm:cxn modelId="{A4378EE1-070B-4060-9306-108267FE8ABD}" type="presParOf" srcId="{41A824AC-9765-47E2-B654-AEC7EB6DAF37}" destId="{77BA89C9-FC3D-4A73-BA7E-5AF3B01E07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AB788E-6B89-4CA7-B5B7-25C3C2BC00DB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873E58-764F-4504-A720-1585CB6EEF9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нормативное обеспечение по развитию регионального сегмента ЕГИСЗ (утверждение положений о информационных ресурсах регионального сегмента ЕГИСЗ, регламентов о взаимодействии, заключение соглашений между участниками регионального сегмента ЕГИСЗ);</a:t>
          </a:r>
          <a:endParaRPr lang="ru-RU" sz="1400" dirty="0">
            <a:solidFill>
              <a:schemeClr val="tx1"/>
            </a:solidFill>
          </a:endParaRPr>
        </a:p>
      </dgm:t>
    </dgm:pt>
    <dgm:pt modelId="{8BBA0AC9-6564-4687-A283-553AF7D477AE}" type="parTrans" cxnId="{5B343F61-F19E-41CE-8217-8070A49CBAE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BAB29DD-A060-4984-B693-CAD1C5F5F3A1}" type="sibTrans" cxnId="{5B343F61-F19E-41CE-8217-8070A49CBAE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EA8B55F-497C-4796-B075-87C28F7B51F7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инфраструктурное обеспечение регионального сегмента ЕГИСЗ (подключение медицинских организаций по защищенным каналам связи, обеспечение медицинских организаций серверным оборудованием, обеспечение врачей электронно-цифровой подписью, развитие телемедицинских систем);</a:t>
          </a:r>
          <a:endParaRPr lang="ru-RU" sz="1400" dirty="0">
            <a:solidFill>
              <a:schemeClr val="tx1"/>
            </a:solidFill>
          </a:endParaRPr>
        </a:p>
      </dgm:t>
    </dgm:pt>
    <dgm:pt modelId="{CFB44782-B420-476E-AFF3-C233E8C445FC}" type="parTrans" cxnId="{1730EA10-3C02-473C-85BB-67E6E830E3D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4353B72-093A-4FD8-8343-722A216753B4}" type="sibTrans" cxnId="{1730EA10-3C02-473C-85BB-67E6E830E3D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64E7063-0742-41AC-8AA6-49AF6BD464D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региональной медицинской информационной системы (ведение ЭМК, интеграция электронной регистратуры с личными кабинетами «Моё здоровье», развитие информационной системы лекарственного обеспечения с выпиской рецептов в электронном виде, создание центрального архива медицинских изображений и региональной лабораторной информационной системы); </a:t>
          </a:r>
        </a:p>
      </dgm:t>
    </dgm:pt>
    <dgm:pt modelId="{6C8E7E38-9829-44C1-A841-28949DE5367F}" type="parTrans" cxnId="{2DAA586C-2ECF-4970-A436-10F35D9B7F2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FCC48F6-9E5A-4072-8DBC-F81EEB7065BC}" type="sibTrans" cxnId="{2DAA586C-2ECF-4970-A436-10F35D9B7F2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FF0AF1C-638F-4C71-BAE4-79C37DF51B0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бесперебойной работы регионального сегмента ЕГИСЗ.</a:t>
          </a:r>
          <a:endParaRPr lang="ru-RU" sz="1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D22F8-9D83-4D90-9514-838853474992}" type="parTrans" cxnId="{90C67E2F-72B5-4C6F-B69C-017A9BFAC8C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025CD5-781F-4980-880B-93D2B10AA79D}" type="sibTrans" cxnId="{90C67E2F-72B5-4C6F-B69C-017A9BFAC8C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8F66C9A-F113-40C0-82EB-8EF2BD21511E}" type="pres">
      <dgm:prSet presAssocID="{3AAB788E-6B89-4CA7-B5B7-25C3C2BC00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F7D3A-B28C-4FC0-A0EC-D27E26886917}" type="pres">
      <dgm:prSet presAssocID="{46873E58-764F-4504-A720-1585CB6EEF90}" presName="parentLin" presStyleCnt="0"/>
      <dgm:spPr/>
    </dgm:pt>
    <dgm:pt modelId="{C7DF4863-C629-4C37-91AF-2DE86B9D369E}" type="pres">
      <dgm:prSet presAssocID="{46873E58-764F-4504-A720-1585CB6EEF9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3FBB59D-5372-4908-8E54-2BB210E35DDC}" type="pres">
      <dgm:prSet presAssocID="{46873E58-764F-4504-A720-1585CB6EEF90}" presName="parentText" presStyleLbl="node1" presStyleIdx="0" presStyleCnt="4" custScaleX="132916" custScaleY="188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747D-7548-46D7-92D7-01F5110672F1}" type="pres">
      <dgm:prSet presAssocID="{46873E58-764F-4504-A720-1585CB6EEF90}" presName="negativeSpace" presStyleCnt="0"/>
      <dgm:spPr/>
    </dgm:pt>
    <dgm:pt modelId="{54980900-57FF-4E4E-A76F-828C80C8DE17}" type="pres">
      <dgm:prSet presAssocID="{46873E58-764F-4504-A720-1585CB6EEF90}" presName="childText" presStyleLbl="conFgAcc1" presStyleIdx="0" presStyleCnt="4">
        <dgm:presLayoutVars>
          <dgm:bulletEnabled val="1"/>
        </dgm:presLayoutVars>
      </dgm:prSet>
      <dgm:spPr/>
    </dgm:pt>
    <dgm:pt modelId="{301ED9B4-15F1-4D7D-88C6-BBE3065FCF5F}" type="pres">
      <dgm:prSet presAssocID="{2BAB29DD-A060-4984-B693-CAD1C5F5F3A1}" presName="spaceBetweenRectangles" presStyleCnt="0"/>
      <dgm:spPr/>
    </dgm:pt>
    <dgm:pt modelId="{AB683E0D-903D-40A2-A252-CF494B102E4A}" type="pres">
      <dgm:prSet presAssocID="{2EA8B55F-497C-4796-B075-87C28F7B51F7}" presName="parentLin" presStyleCnt="0"/>
      <dgm:spPr/>
    </dgm:pt>
    <dgm:pt modelId="{D8069420-0ACA-4167-A385-F954D88A0893}" type="pres">
      <dgm:prSet presAssocID="{2EA8B55F-497C-4796-B075-87C28F7B51F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27368E5-711B-4753-B224-D5DA4C00439F}" type="pres">
      <dgm:prSet presAssocID="{2EA8B55F-497C-4796-B075-87C28F7B51F7}" presName="parentText" presStyleLbl="node1" presStyleIdx="1" presStyleCnt="4" custScaleX="133093" custScaleY="207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75B7F-FC68-4B09-A950-67CBE2540F4B}" type="pres">
      <dgm:prSet presAssocID="{2EA8B55F-497C-4796-B075-87C28F7B51F7}" presName="negativeSpace" presStyleCnt="0"/>
      <dgm:spPr/>
    </dgm:pt>
    <dgm:pt modelId="{E75CFBBD-2D03-4B6D-A7E3-C80426A041D1}" type="pres">
      <dgm:prSet presAssocID="{2EA8B55F-497C-4796-B075-87C28F7B51F7}" presName="childText" presStyleLbl="conFgAcc1" presStyleIdx="1" presStyleCnt="4">
        <dgm:presLayoutVars>
          <dgm:bulletEnabled val="1"/>
        </dgm:presLayoutVars>
      </dgm:prSet>
      <dgm:spPr/>
    </dgm:pt>
    <dgm:pt modelId="{81B84B2A-5113-492A-983B-91E2C38A096B}" type="pres">
      <dgm:prSet presAssocID="{D4353B72-093A-4FD8-8343-722A216753B4}" presName="spaceBetweenRectangles" presStyleCnt="0"/>
      <dgm:spPr/>
    </dgm:pt>
    <dgm:pt modelId="{BFB99425-29FF-4994-847B-14520A12172C}" type="pres">
      <dgm:prSet presAssocID="{664E7063-0742-41AC-8AA6-49AF6BD464DA}" presName="parentLin" presStyleCnt="0"/>
      <dgm:spPr/>
    </dgm:pt>
    <dgm:pt modelId="{288B6F13-6001-4A35-900A-6257DF9985F1}" type="pres">
      <dgm:prSet presAssocID="{664E7063-0742-41AC-8AA6-49AF6BD464D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BCFD256-41CC-468B-AB47-700A5641CE59}" type="pres">
      <dgm:prSet presAssocID="{664E7063-0742-41AC-8AA6-49AF6BD464DA}" presName="parentText" presStyleLbl="node1" presStyleIdx="2" presStyleCnt="4" custScaleX="133223" custScaleY="271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4D178-3913-4AE2-BB56-0C2C81B3B430}" type="pres">
      <dgm:prSet presAssocID="{664E7063-0742-41AC-8AA6-49AF6BD464DA}" presName="negativeSpace" presStyleCnt="0"/>
      <dgm:spPr/>
    </dgm:pt>
    <dgm:pt modelId="{A2DACD10-A413-411A-A16A-64345E45D708}" type="pres">
      <dgm:prSet presAssocID="{664E7063-0742-41AC-8AA6-49AF6BD464DA}" presName="childText" presStyleLbl="conFgAcc1" presStyleIdx="2" presStyleCnt="4">
        <dgm:presLayoutVars>
          <dgm:bulletEnabled val="1"/>
        </dgm:presLayoutVars>
      </dgm:prSet>
      <dgm:spPr/>
    </dgm:pt>
    <dgm:pt modelId="{C953181F-4B34-4869-93D0-7ADCB258F10D}" type="pres">
      <dgm:prSet presAssocID="{9FCC48F6-9E5A-4072-8DBC-F81EEB7065BC}" presName="spaceBetweenRectangles" presStyleCnt="0"/>
      <dgm:spPr/>
    </dgm:pt>
    <dgm:pt modelId="{66E48237-D7B2-4D2F-B9BE-61282C3E3FA0}" type="pres">
      <dgm:prSet presAssocID="{4FF0AF1C-638F-4C71-BAE4-79C37DF51B02}" presName="parentLin" presStyleCnt="0"/>
      <dgm:spPr/>
    </dgm:pt>
    <dgm:pt modelId="{A4CBB2DF-69EB-4EE3-BF65-DBBDE8CC3C8B}" type="pres">
      <dgm:prSet presAssocID="{4FF0AF1C-638F-4C71-BAE4-79C37DF51B0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4C3C05A-D7F0-4A0F-BCE8-92DB16039548}" type="pres">
      <dgm:prSet presAssocID="{4FF0AF1C-638F-4C71-BAE4-79C37DF51B02}" presName="parentText" presStyleLbl="node1" presStyleIdx="3" presStyleCnt="4" custScaleX="133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F4347-E111-48FD-9A96-469B4701C231}" type="pres">
      <dgm:prSet presAssocID="{4FF0AF1C-638F-4C71-BAE4-79C37DF51B02}" presName="negativeSpace" presStyleCnt="0"/>
      <dgm:spPr/>
    </dgm:pt>
    <dgm:pt modelId="{83F64182-6BCA-46E2-A63A-BF59E5BDB26D}" type="pres">
      <dgm:prSet presAssocID="{4FF0AF1C-638F-4C71-BAE4-79C37DF51B0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236D19-2235-4992-86EC-F08E82A8114D}" type="presOf" srcId="{3AAB788E-6B89-4CA7-B5B7-25C3C2BC00DB}" destId="{E8F66C9A-F113-40C0-82EB-8EF2BD21511E}" srcOrd="0" destOrd="0" presId="urn:microsoft.com/office/officeart/2005/8/layout/list1"/>
    <dgm:cxn modelId="{5B343F61-F19E-41CE-8217-8070A49CBAE6}" srcId="{3AAB788E-6B89-4CA7-B5B7-25C3C2BC00DB}" destId="{46873E58-764F-4504-A720-1585CB6EEF90}" srcOrd="0" destOrd="0" parTransId="{8BBA0AC9-6564-4687-A283-553AF7D477AE}" sibTransId="{2BAB29DD-A060-4984-B693-CAD1C5F5F3A1}"/>
    <dgm:cxn modelId="{E260BA02-3E5E-4CDD-B882-B95487665F3E}" type="presOf" srcId="{4FF0AF1C-638F-4C71-BAE4-79C37DF51B02}" destId="{14C3C05A-D7F0-4A0F-BCE8-92DB16039548}" srcOrd="1" destOrd="0" presId="urn:microsoft.com/office/officeart/2005/8/layout/list1"/>
    <dgm:cxn modelId="{8DA0FC10-ACA7-4435-BA09-C925DA83E72B}" type="presOf" srcId="{46873E58-764F-4504-A720-1585CB6EEF90}" destId="{83FBB59D-5372-4908-8E54-2BB210E35DDC}" srcOrd="1" destOrd="0" presId="urn:microsoft.com/office/officeart/2005/8/layout/list1"/>
    <dgm:cxn modelId="{E8D1A7FD-151E-4742-B5C9-FA5A77A3D5AB}" type="presOf" srcId="{2EA8B55F-497C-4796-B075-87C28F7B51F7}" destId="{527368E5-711B-4753-B224-D5DA4C00439F}" srcOrd="1" destOrd="0" presId="urn:microsoft.com/office/officeart/2005/8/layout/list1"/>
    <dgm:cxn modelId="{CF470B4F-ABE8-4598-92EF-7818F901DDC6}" type="presOf" srcId="{4FF0AF1C-638F-4C71-BAE4-79C37DF51B02}" destId="{A4CBB2DF-69EB-4EE3-BF65-DBBDE8CC3C8B}" srcOrd="0" destOrd="0" presId="urn:microsoft.com/office/officeart/2005/8/layout/list1"/>
    <dgm:cxn modelId="{26C0C5AD-7F77-4D11-A616-7332DEBF195C}" type="presOf" srcId="{46873E58-764F-4504-A720-1585CB6EEF90}" destId="{C7DF4863-C629-4C37-91AF-2DE86B9D369E}" srcOrd="0" destOrd="0" presId="urn:microsoft.com/office/officeart/2005/8/layout/list1"/>
    <dgm:cxn modelId="{1730EA10-3C02-473C-85BB-67E6E830E3D3}" srcId="{3AAB788E-6B89-4CA7-B5B7-25C3C2BC00DB}" destId="{2EA8B55F-497C-4796-B075-87C28F7B51F7}" srcOrd="1" destOrd="0" parTransId="{CFB44782-B420-476E-AFF3-C233E8C445FC}" sibTransId="{D4353B72-093A-4FD8-8343-722A216753B4}"/>
    <dgm:cxn modelId="{E065E545-2103-483E-B7EF-BB81A097CBEB}" type="presOf" srcId="{2EA8B55F-497C-4796-B075-87C28F7B51F7}" destId="{D8069420-0ACA-4167-A385-F954D88A0893}" srcOrd="0" destOrd="0" presId="urn:microsoft.com/office/officeart/2005/8/layout/list1"/>
    <dgm:cxn modelId="{74356025-F099-4354-968A-D02032CFE388}" type="presOf" srcId="{664E7063-0742-41AC-8AA6-49AF6BD464DA}" destId="{EBCFD256-41CC-468B-AB47-700A5641CE59}" srcOrd="1" destOrd="0" presId="urn:microsoft.com/office/officeart/2005/8/layout/list1"/>
    <dgm:cxn modelId="{9B2D7BDD-8D12-4D04-A6AA-D8F2E82F711A}" type="presOf" srcId="{664E7063-0742-41AC-8AA6-49AF6BD464DA}" destId="{288B6F13-6001-4A35-900A-6257DF9985F1}" srcOrd="0" destOrd="0" presId="urn:microsoft.com/office/officeart/2005/8/layout/list1"/>
    <dgm:cxn modelId="{2DAA586C-2ECF-4970-A436-10F35D9B7F2C}" srcId="{3AAB788E-6B89-4CA7-B5B7-25C3C2BC00DB}" destId="{664E7063-0742-41AC-8AA6-49AF6BD464DA}" srcOrd="2" destOrd="0" parTransId="{6C8E7E38-9829-44C1-A841-28949DE5367F}" sibTransId="{9FCC48F6-9E5A-4072-8DBC-F81EEB7065BC}"/>
    <dgm:cxn modelId="{90C67E2F-72B5-4C6F-B69C-017A9BFAC8CD}" srcId="{3AAB788E-6B89-4CA7-B5B7-25C3C2BC00DB}" destId="{4FF0AF1C-638F-4C71-BAE4-79C37DF51B02}" srcOrd="3" destOrd="0" parTransId="{8ACD22F8-9D83-4D90-9514-838853474992}" sibTransId="{14025CD5-781F-4980-880B-93D2B10AA79D}"/>
    <dgm:cxn modelId="{00DD8947-9B61-4EBF-8801-35D23C816706}" type="presParOf" srcId="{E8F66C9A-F113-40C0-82EB-8EF2BD21511E}" destId="{9A4F7D3A-B28C-4FC0-A0EC-D27E26886917}" srcOrd="0" destOrd="0" presId="urn:microsoft.com/office/officeart/2005/8/layout/list1"/>
    <dgm:cxn modelId="{5741CAD9-6D08-4AD6-B032-9A5A54929783}" type="presParOf" srcId="{9A4F7D3A-B28C-4FC0-A0EC-D27E26886917}" destId="{C7DF4863-C629-4C37-91AF-2DE86B9D369E}" srcOrd="0" destOrd="0" presId="urn:microsoft.com/office/officeart/2005/8/layout/list1"/>
    <dgm:cxn modelId="{2C41D27A-430F-4F8F-B186-D052A815337E}" type="presParOf" srcId="{9A4F7D3A-B28C-4FC0-A0EC-D27E26886917}" destId="{83FBB59D-5372-4908-8E54-2BB210E35DDC}" srcOrd="1" destOrd="0" presId="urn:microsoft.com/office/officeart/2005/8/layout/list1"/>
    <dgm:cxn modelId="{77A7F118-381D-4181-AD90-8CB8D4C5C4F6}" type="presParOf" srcId="{E8F66C9A-F113-40C0-82EB-8EF2BD21511E}" destId="{9D5C747D-7548-46D7-92D7-01F5110672F1}" srcOrd="1" destOrd="0" presId="urn:microsoft.com/office/officeart/2005/8/layout/list1"/>
    <dgm:cxn modelId="{6226671C-78E0-41A8-A368-671EC40C93F6}" type="presParOf" srcId="{E8F66C9A-F113-40C0-82EB-8EF2BD21511E}" destId="{54980900-57FF-4E4E-A76F-828C80C8DE17}" srcOrd="2" destOrd="0" presId="urn:microsoft.com/office/officeart/2005/8/layout/list1"/>
    <dgm:cxn modelId="{2CA4DE75-ADB3-4A91-B3E9-B4012C5F3628}" type="presParOf" srcId="{E8F66C9A-F113-40C0-82EB-8EF2BD21511E}" destId="{301ED9B4-15F1-4D7D-88C6-BBE3065FCF5F}" srcOrd="3" destOrd="0" presId="urn:microsoft.com/office/officeart/2005/8/layout/list1"/>
    <dgm:cxn modelId="{9FDC8508-51F3-4D73-99C8-8BD5D34F0DF6}" type="presParOf" srcId="{E8F66C9A-F113-40C0-82EB-8EF2BD21511E}" destId="{AB683E0D-903D-40A2-A252-CF494B102E4A}" srcOrd="4" destOrd="0" presId="urn:microsoft.com/office/officeart/2005/8/layout/list1"/>
    <dgm:cxn modelId="{C78D348F-3F33-4A95-A36A-DC98AFA5C05A}" type="presParOf" srcId="{AB683E0D-903D-40A2-A252-CF494B102E4A}" destId="{D8069420-0ACA-4167-A385-F954D88A0893}" srcOrd="0" destOrd="0" presId="urn:microsoft.com/office/officeart/2005/8/layout/list1"/>
    <dgm:cxn modelId="{D4729013-098B-4438-9867-8B19BDBEA0E2}" type="presParOf" srcId="{AB683E0D-903D-40A2-A252-CF494B102E4A}" destId="{527368E5-711B-4753-B224-D5DA4C00439F}" srcOrd="1" destOrd="0" presId="urn:microsoft.com/office/officeart/2005/8/layout/list1"/>
    <dgm:cxn modelId="{E95E4A6E-6D03-4CFE-AC5B-C2E73BA60DF7}" type="presParOf" srcId="{E8F66C9A-F113-40C0-82EB-8EF2BD21511E}" destId="{9BB75B7F-FC68-4B09-A950-67CBE2540F4B}" srcOrd="5" destOrd="0" presId="urn:microsoft.com/office/officeart/2005/8/layout/list1"/>
    <dgm:cxn modelId="{AD1EFCB6-7941-44AD-9CA9-4FCAC3F5E590}" type="presParOf" srcId="{E8F66C9A-F113-40C0-82EB-8EF2BD21511E}" destId="{E75CFBBD-2D03-4B6D-A7E3-C80426A041D1}" srcOrd="6" destOrd="0" presId="urn:microsoft.com/office/officeart/2005/8/layout/list1"/>
    <dgm:cxn modelId="{D1888CE4-C835-45AA-8198-559C09EACE92}" type="presParOf" srcId="{E8F66C9A-F113-40C0-82EB-8EF2BD21511E}" destId="{81B84B2A-5113-492A-983B-91E2C38A096B}" srcOrd="7" destOrd="0" presId="urn:microsoft.com/office/officeart/2005/8/layout/list1"/>
    <dgm:cxn modelId="{24A72201-493E-4E2A-B17D-4A79B1F07A10}" type="presParOf" srcId="{E8F66C9A-F113-40C0-82EB-8EF2BD21511E}" destId="{BFB99425-29FF-4994-847B-14520A12172C}" srcOrd="8" destOrd="0" presId="urn:microsoft.com/office/officeart/2005/8/layout/list1"/>
    <dgm:cxn modelId="{9F67BFF3-5DD7-40B3-AD4F-A925E9EE19D4}" type="presParOf" srcId="{BFB99425-29FF-4994-847B-14520A12172C}" destId="{288B6F13-6001-4A35-900A-6257DF9985F1}" srcOrd="0" destOrd="0" presId="urn:microsoft.com/office/officeart/2005/8/layout/list1"/>
    <dgm:cxn modelId="{7FF82A0B-F20D-4CB2-AE38-45212DE45D19}" type="presParOf" srcId="{BFB99425-29FF-4994-847B-14520A12172C}" destId="{EBCFD256-41CC-468B-AB47-700A5641CE59}" srcOrd="1" destOrd="0" presId="urn:microsoft.com/office/officeart/2005/8/layout/list1"/>
    <dgm:cxn modelId="{69246EE0-D2C4-4463-B9BD-88C7399BD074}" type="presParOf" srcId="{E8F66C9A-F113-40C0-82EB-8EF2BD21511E}" destId="{7014D178-3913-4AE2-BB56-0C2C81B3B430}" srcOrd="9" destOrd="0" presId="urn:microsoft.com/office/officeart/2005/8/layout/list1"/>
    <dgm:cxn modelId="{97C5211F-DA35-4657-A7E2-B1D8D4BC9418}" type="presParOf" srcId="{E8F66C9A-F113-40C0-82EB-8EF2BD21511E}" destId="{A2DACD10-A413-411A-A16A-64345E45D708}" srcOrd="10" destOrd="0" presId="urn:microsoft.com/office/officeart/2005/8/layout/list1"/>
    <dgm:cxn modelId="{740DD257-829C-496B-9C0B-50DCA39167BB}" type="presParOf" srcId="{E8F66C9A-F113-40C0-82EB-8EF2BD21511E}" destId="{C953181F-4B34-4869-93D0-7ADCB258F10D}" srcOrd="11" destOrd="0" presId="urn:microsoft.com/office/officeart/2005/8/layout/list1"/>
    <dgm:cxn modelId="{60C40566-93F0-4DE3-8C7D-0B141E5C43A5}" type="presParOf" srcId="{E8F66C9A-F113-40C0-82EB-8EF2BD21511E}" destId="{66E48237-D7B2-4D2F-B9BE-61282C3E3FA0}" srcOrd="12" destOrd="0" presId="urn:microsoft.com/office/officeart/2005/8/layout/list1"/>
    <dgm:cxn modelId="{9B0AF84F-7486-4843-9F92-EAFC6D415A8E}" type="presParOf" srcId="{66E48237-D7B2-4D2F-B9BE-61282C3E3FA0}" destId="{A4CBB2DF-69EB-4EE3-BF65-DBBDE8CC3C8B}" srcOrd="0" destOrd="0" presId="urn:microsoft.com/office/officeart/2005/8/layout/list1"/>
    <dgm:cxn modelId="{08E142FC-4F06-4B0D-85CE-989F410B13E6}" type="presParOf" srcId="{66E48237-D7B2-4D2F-B9BE-61282C3E3FA0}" destId="{14C3C05A-D7F0-4A0F-BCE8-92DB16039548}" srcOrd="1" destOrd="0" presId="urn:microsoft.com/office/officeart/2005/8/layout/list1"/>
    <dgm:cxn modelId="{5433E866-4E5C-4942-AD3D-772AF3468E84}" type="presParOf" srcId="{E8F66C9A-F113-40C0-82EB-8EF2BD21511E}" destId="{53DF4347-E111-48FD-9A96-469B4701C231}" srcOrd="13" destOrd="0" presId="urn:microsoft.com/office/officeart/2005/8/layout/list1"/>
    <dgm:cxn modelId="{6DD1236F-D110-44DC-818E-31641E9A4856}" type="presParOf" srcId="{E8F66C9A-F113-40C0-82EB-8EF2BD21511E}" destId="{83F64182-6BCA-46E2-A63A-BF59E5BDB26D}" srcOrd="14" destOrd="0" presId="urn:microsoft.com/office/officeart/2005/8/layout/list1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067BAB-4008-455C-8EBB-56B8D7D982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F7A673-473E-4AE5-8A52-213352B5C988}">
      <dgm:prSet phldrT="[Текст]" custT="1"/>
      <dgm:spPr/>
      <dgm:t>
        <a:bodyPr/>
        <a:lstStyle/>
        <a:p>
          <a:r>
            <a: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Начиная с января 2018 года предусмотрено увеличение заработной платы: 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04412-DC58-407D-B6FE-2F4AA58C3D59}" type="parTrans" cxnId="{764C764D-4DFE-4899-AA5C-02BC31EAC9E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6954B-3207-4FDF-9C4E-8FC97E3CDA91}" type="sibTrans" cxnId="{764C764D-4DFE-4899-AA5C-02BC31EAC9E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C0010-4B63-449D-8BA4-FFB34DC47F93}">
      <dgm:prSet phldrT="[Текст]" custT="1"/>
      <dgm:spPr/>
      <dgm:t>
        <a:bodyPr/>
        <a:lstStyle/>
        <a:p>
          <a:pPr algn="just"/>
          <a:r>
            <a:rPr lang="en-US" alt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врачам и работникам медицинских организаций, имеющим высшее медицинское (фармацевтическое) или иное высшее образование, предоставляющим медицинские услуги - 200% к среднемесячному доходу от трудовой деятельности в регионе;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1D49F-15A8-4DF3-A5E5-8CD1335F7B17}" type="parTrans" cxnId="{DD8C344A-A252-4FFF-B594-6778816BF46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8D32B-8AAA-4FA4-8D21-000515D9979F}" type="sibTrans" cxnId="{DD8C344A-A252-4FFF-B594-6778816BF46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33511-77F8-4CF3-BE7B-A75421986C66}">
      <dgm:prSet phldrT="[Текст]" custT="1"/>
      <dgm:spPr/>
      <dgm:t>
        <a:bodyPr/>
        <a:lstStyle/>
        <a:p>
          <a:pPr algn="just"/>
          <a:r>
            <a:rPr lang="en-US" alt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среднему и младшему медицинскому персоналу (персоналу, обеспечивающему предоставление медицинских услуг) - 100% к среднемесячному доходу от трудовой деятельности в регионе.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F05E4-361A-498A-9D04-8503FE4E222D}" type="parTrans" cxnId="{0FA51C2F-C20E-47D2-8614-3DA9802AF84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416EB-BE4F-4227-B9F5-2B336527B353}" type="sibTrans" cxnId="{0FA51C2F-C20E-47D2-8614-3DA9802AF846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12538-ED59-47FC-8155-309DCD12D190}" type="pres">
      <dgm:prSet presAssocID="{08067BAB-4008-455C-8EBB-56B8D7D982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07091D-8C4C-40FB-8114-7048770B2C45}" type="pres">
      <dgm:prSet presAssocID="{28F7A673-473E-4AE5-8A52-213352B5C988}" presName="thickLine" presStyleLbl="alignNode1" presStyleIdx="0" presStyleCnt="1"/>
      <dgm:spPr/>
    </dgm:pt>
    <dgm:pt modelId="{37D0C605-E084-43A3-9759-FBA0FA61EDAD}" type="pres">
      <dgm:prSet presAssocID="{28F7A673-473E-4AE5-8A52-213352B5C988}" presName="horz1" presStyleCnt="0"/>
      <dgm:spPr/>
    </dgm:pt>
    <dgm:pt modelId="{2BB70347-69CD-4296-B173-582EC89170AE}" type="pres">
      <dgm:prSet presAssocID="{28F7A673-473E-4AE5-8A52-213352B5C988}" presName="tx1" presStyleLbl="revTx" presStyleIdx="0" presStyleCnt="3"/>
      <dgm:spPr/>
      <dgm:t>
        <a:bodyPr/>
        <a:lstStyle/>
        <a:p>
          <a:endParaRPr lang="ru-RU"/>
        </a:p>
      </dgm:t>
    </dgm:pt>
    <dgm:pt modelId="{3081F927-9F7D-4DE4-A7A9-851BEFD97C07}" type="pres">
      <dgm:prSet presAssocID="{28F7A673-473E-4AE5-8A52-213352B5C988}" presName="vert1" presStyleCnt="0"/>
      <dgm:spPr/>
    </dgm:pt>
    <dgm:pt modelId="{B46E9BB6-4B73-4F7D-8FF9-7736C51C5E9F}" type="pres">
      <dgm:prSet presAssocID="{505C0010-4B63-449D-8BA4-FFB34DC47F93}" presName="vertSpace2a" presStyleCnt="0"/>
      <dgm:spPr/>
    </dgm:pt>
    <dgm:pt modelId="{F231CE3C-2355-4E73-9EEB-C72932E8A4D5}" type="pres">
      <dgm:prSet presAssocID="{505C0010-4B63-449D-8BA4-FFB34DC47F93}" presName="horz2" presStyleCnt="0"/>
      <dgm:spPr/>
    </dgm:pt>
    <dgm:pt modelId="{177FEF0A-66A8-42CE-B332-F70D7762018D}" type="pres">
      <dgm:prSet presAssocID="{505C0010-4B63-449D-8BA4-FFB34DC47F93}" presName="horzSpace2" presStyleCnt="0"/>
      <dgm:spPr/>
    </dgm:pt>
    <dgm:pt modelId="{DE0B03C2-1C06-4652-84F1-FB703EF06259}" type="pres">
      <dgm:prSet presAssocID="{505C0010-4B63-449D-8BA4-FFB34DC47F93}" presName="tx2" presStyleLbl="revTx" presStyleIdx="1" presStyleCnt="3"/>
      <dgm:spPr/>
      <dgm:t>
        <a:bodyPr/>
        <a:lstStyle/>
        <a:p>
          <a:endParaRPr lang="ru-RU"/>
        </a:p>
      </dgm:t>
    </dgm:pt>
    <dgm:pt modelId="{3CF1E5EB-1EA9-4AAD-88C7-7F22190951C9}" type="pres">
      <dgm:prSet presAssocID="{505C0010-4B63-449D-8BA4-FFB34DC47F93}" presName="vert2" presStyleCnt="0"/>
      <dgm:spPr/>
    </dgm:pt>
    <dgm:pt modelId="{E60AE524-2ACD-4855-A699-0309A3F7A432}" type="pres">
      <dgm:prSet presAssocID="{505C0010-4B63-449D-8BA4-FFB34DC47F93}" presName="thinLine2b" presStyleLbl="callout" presStyleIdx="0" presStyleCnt="2"/>
      <dgm:spPr/>
    </dgm:pt>
    <dgm:pt modelId="{A1109226-BF18-4F1B-9F5C-B8EDCD5C4D58}" type="pres">
      <dgm:prSet presAssocID="{505C0010-4B63-449D-8BA4-FFB34DC47F93}" presName="vertSpace2b" presStyleCnt="0"/>
      <dgm:spPr/>
    </dgm:pt>
    <dgm:pt modelId="{A627559D-C4A4-4930-BA83-A59C7D9F8DAC}" type="pres">
      <dgm:prSet presAssocID="{1D233511-77F8-4CF3-BE7B-A75421986C66}" presName="horz2" presStyleCnt="0"/>
      <dgm:spPr/>
    </dgm:pt>
    <dgm:pt modelId="{6255D85E-ABDC-4148-BFB5-52298A5E8322}" type="pres">
      <dgm:prSet presAssocID="{1D233511-77F8-4CF3-BE7B-A75421986C66}" presName="horzSpace2" presStyleCnt="0"/>
      <dgm:spPr/>
    </dgm:pt>
    <dgm:pt modelId="{235547F8-EDFC-466D-9DC9-58059689087A}" type="pres">
      <dgm:prSet presAssocID="{1D233511-77F8-4CF3-BE7B-A75421986C66}" presName="tx2" presStyleLbl="revTx" presStyleIdx="2" presStyleCnt="3"/>
      <dgm:spPr/>
      <dgm:t>
        <a:bodyPr/>
        <a:lstStyle/>
        <a:p>
          <a:endParaRPr lang="ru-RU"/>
        </a:p>
      </dgm:t>
    </dgm:pt>
    <dgm:pt modelId="{37DF20CE-3C5D-4CA5-B7D5-88B19260DE7D}" type="pres">
      <dgm:prSet presAssocID="{1D233511-77F8-4CF3-BE7B-A75421986C66}" presName="vert2" presStyleCnt="0"/>
      <dgm:spPr/>
    </dgm:pt>
    <dgm:pt modelId="{23A94CBD-4E89-41DE-BB2B-C654E1797DBE}" type="pres">
      <dgm:prSet presAssocID="{1D233511-77F8-4CF3-BE7B-A75421986C66}" presName="thinLine2b" presStyleLbl="callout" presStyleIdx="1" presStyleCnt="2"/>
      <dgm:spPr/>
    </dgm:pt>
    <dgm:pt modelId="{0332DEAD-290C-4B35-A218-673E483824A2}" type="pres">
      <dgm:prSet presAssocID="{1D233511-77F8-4CF3-BE7B-A75421986C66}" presName="vertSpace2b" presStyleCnt="0"/>
      <dgm:spPr/>
    </dgm:pt>
  </dgm:ptLst>
  <dgm:cxnLst>
    <dgm:cxn modelId="{7D1198CF-FD01-423D-90BD-4EF6DB2E01FF}" type="presOf" srcId="{08067BAB-4008-455C-8EBB-56B8D7D9826F}" destId="{9AC12538-ED59-47FC-8155-309DCD12D190}" srcOrd="0" destOrd="0" presId="urn:microsoft.com/office/officeart/2008/layout/LinedList"/>
    <dgm:cxn modelId="{DD8C344A-A252-4FFF-B594-6778816BF461}" srcId="{28F7A673-473E-4AE5-8A52-213352B5C988}" destId="{505C0010-4B63-449D-8BA4-FFB34DC47F93}" srcOrd="0" destOrd="0" parTransId="{3961D49F-15A8-4DF3-A5E5-8CD1335F7B17}" sibTransId="{EA88D32B-8AAA-4FA4-8D21-000515D9979F}"/>
    <dgm:cxn modelId="{0FA51C2F-C20E-47D2-8614-3DA9802AF846}" srcId="{28F7A673-473E-4AE5-8A52-213352B5C988}" destId="{1D233511-77F8-4CF3-BE7B-A75421986C66}" srcOrd="1" destOrd="0" parTransId="{D17F05E4-361A-498A-9D04-8503FE4E222D}" sibTransId="{320416EB-BE4F-4227-B9F5-2B336527B353}"/>
    <dgm:cxn modelId="{D98AF940-01D1-4AF8-ABE6-14B90CCF0441}" type="presOf" srcId="{505C0010-4B63-449D-8BA4-FFB34DC47F93}" destId="{DE0B03C2-1C06-4652-84F1-FB703EF06259}" srcOrd="0" destOrd="0" presId="urn:microsoft.com/office/officeart/2008/layout/LinedList"/>
    <dgm:cxn modelId="{764C764D-4DFE-4899-AA5C-02BC31EAC9EF}" srcId="{08067BAB-4008-455C-8EBB-56B8D7D9826F}" destId="{28F7A673-473E-4AE5-8A52-213352B5C988}" srcOrd="0" destOrd="0" parTransId="{81A04412-DC58-407D-B6FE-2F4AA58C3D59}" sibTransId="{BFB6954B-3207-4FDF-9C4E-8FC97E3CDA91}"/>
    <dgm:cxn modelId="{03DDF42D-FBA4-40CC-8B75-31CAEEB11FAC}" type="presOf" srcId="{1D233511-77F8-4CF3-BE7B-A75421986C66}" destId="{235547F8-EDFC-466D-9DC9-58059689087A}" srcOrd="0" destOrd="0" presId="urn:microsoft.com/office/officeart/2008/layout/LinedList"/>
    <dgm:cxn modelId="{86AABBEF-7DC4-4CE7-AAF9-BA7EDB473F3D}" type="presOf" srcId="{28F7A673-473E-4AE5-8A52-213352B5C988}" destId="{2BB70347-69CD-4296-B173-582EC89170AE}" srcOrd="0" destOrd="0" presId="urn:microsoft.com/office/officeart/2008/layout/LinedList"/>
    <dgm:cxn modelId="{CD635382-304F-43E1-BBEE-CA0A8F3FD9A6}" type="presParOf" srcId="{9AC12538-ED59-47FC-8155-309DCD12D190}" destId="{D807091D-8C4C-40FB-8114-7048770B2C45}" srcOrd="0" destOrd="0" presId="urn:microsoft.com/office/officeart/2008/layout/LinedList"/>
    <dgm:cxn modelId="{8BE49105-3BAF-4BD0-99D1-68FF37C9C37D}" type="presParOf" srcId="{9AC12538-ED59-47FC-8155-309DCD12D190}" destId="{37D0C605-E084-43A3-9759-FBA0FA61EDAD}" srcOrd="1" destOrd="0" presId="urn:microsoft.com/office/officeart/2008/layout/LinedList"/>
    <dgm:cxn modelId="{BDF49449-CA79-43E5-9BB4-A6C96CD04176}" type="presParOf" srcId="{37D0C605-E084-43A3-9759-FBA0FA61EDAD}" destId="{2BB70347-69CD-4296-B173-582EC89170AE}" srcOrd="0" destOrd="0" presId="urn:microsoft.com/office/officeart/2008/layout/LinedList"/>
    <dgm:cxn modelId="{593699C3-B9D5-4EEF-BE3E-8A6FC83523FB}" type="presParOf" srcId="{37D0C605-E084-43A3-9759-FBA0FA61EDAD}" destId="{3081F927-9F7D-4DE4-A7A9-851BEFD97C07}" srcOrd="1" destOrd="0" presId="urn:microsoft.com/office/officeart/2008/layout/LinedList"/>
    <dgm:cxn modelId="{E02C359E-89B6-4F2B-A5EA-35F09B9C9356}" type="presParOf" srcId="{3081F927-9F7D-4DE4-A7A9-851BEFD97C07}" destId="{B46E9BB6-4B73-4F7D-8FF9-7736C51C5E9F}" srcOrd="0" destOrd="0" presId="urn:microsoft.com/office/officeart/2008/layout/LinedList"/>
    <dgm:cxn modelId="{220564B5-C7D4-4A1E-879F-02FC2079C594}" type="presParOf" srcId="{3081F927-9F7D-4DE4-A7A9-851BEFD97C07}" destId="{F231CE3C-2355-4E73-9EEB-C72932E8A4D5}" srcOrd="1" destOrd="0" presId="urn:microsoft.com/office/officeart/2008/layout/LinedList"/>
    <dgm:cxn modelId="{4CF22968-C69A-4DAB-8CFD-649144FF7459}" type="presParOf" srcId="{F231CE3C-2355-4E73-9EEB-C72932E8A4D5}" destId="{177FEF0A-66A8-42CE-B332-F70D7762018D}" srcOrd="0" destOrd="0" presId="urn:microsoft.com/office/officeart/2008/layout/LinedList"/>
    <dgm:cxn modelId="{8FCC7695-7579-43CB-904B-D4496236DFB0}" type="presParOf" srcId="{F231CE3C-2355-4E73-9EEB-C72932E8A4D5}" destId="{DE0B03C2-1C06-4652-84F1-FB703EF06259}" srcOrd="1" destOrd="0" presId="urn:microsoft.com/office/officeart/2008/layout/LinedList"/>
    <dgm:cxn modelId="{D2385B4B-CF89-4BC5-8D54-BB284FC98289}" type="presParOf" srcId="{F231CE3C-2355-4E73-9EEB-C72932E8A4D5}" destId="{3CF1E5EB-1EA9-4AAD-88C7-7F22190951C9}" srcOrd="2" destOrd="0" presId="urn:microsoft.com/office/officeart/2008/layout/LinedList"/>
    <dgm:cxn modelId="{C97D2ED6-6654-4F62-A320-8B536944C8BF}" type="presParOf" srcId="{3081F927-9F7D-4DE4-A7A9-851BEFD97C07}" destId="{E60AE524-2ACD-4855-A699-0309A3F7A432}" srcOrd="2" destOrd="0" presId="urn:microsoft.com/office/officeart/2008/layout/LinedList"/>
    <dgm:cxn modelId="{D4527F29-3560-4B9B-AAB9-A7B8185D18EB}" type="presParOf" srcId="{3081F927-9F7D-4DE4-A7A9-851BEFD97C07}" destId="{A1109226-BF18-4F1B-9F5C-B8EDCD5C4D58}" srcOrd="3" destOrd="0" presId="urn:microsoft.com/office/officeart/2008/layout/LinedList"/>
    <dgm:cxn modelId="{E50E13EE-775D-420E-8722-5F3C2404B51E}" type="presParOf" srcId="{3081F927-9F7D-4DE4-A7A9-851BEFD97C07}" destId="{A627559D-C4A4-4930-BA83-A59C7D9F8DAC}" srcOrd="4" destOrd="0" presId="urn:microsoft.com/office/officeart/2008/layout/LinedList"/>
    <dgm:cxn modelId="{7CC2A2C1-7420-401C-A92E-473CEF1D2449}" type="presParOf" srcId="{A627559D-C4A4-4930-BA83-A59C7D9F8DAC}" destId="{6255D85E-ABDC-4148-BFB5-52298A5E8322}" srcOrd="0" destOrd="0" presId="urn:microsoft.com/office/officeart/2008/layout/LinedList"/>
    <dgm:cxn modelId="{D1B2FF3B-22CD-412C-BC7B-C7EDD6E50805}" type="presParOf" srcId="{A627559D-C4A4-4930-BA83-A59C7D9F8DAC}" destId="{235547F8-EDFC-466D-9DC9-58059689087A}" srcOrd="1" destOrd="0" presId="urn:microsoft.com/office/officeart/2008/layout/LinedList"/>
    <dgm:cxn modelId="{A11003BC-AAC4-4987-8481-DEE722A33203}" type="presParOf" srcId="{A627559D-C4A4-4930-BA83-A59C7D9F8DAC}" destId="{37DF20CE-3C5D-4CA5-B7D5-88B19260DE7D}" srcOrd="2" destOrd="0" presId="urn:microsoft.com/office/officeart/2008/layout/LinedList"/>
    <dgm:cxn modelId="{6306B24C-79DF-48AA-9C44-FD21F51A056C}" type="presParOf" srcId="{3081F927-9F7D-4DE4-A7A9-851BEFD97C07}" destId="{23A94CBD-4E89-41DE-BB2B-C654E1797DBE}" srcOrd="5" destOrd="0" presId="urn:microsoft.com/office/officeart/2008/layout/LinedList"/>
    <dgm:cxn modelId="{EA83438B-C94A-47B6-9191-36C0290F1CB6}" type="presParOf" srcId="{3081F927-9F7D-4DE4-A7A9-851BEFD97C07}" destId="{0332DEAD-290C-4B35-A218-673E483824A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3C1107-F6F5-483D-9A7E-24EE047B0F2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</dgm:pt>
    <dgm:pt modelId="{7C764810-A1CB-48DC-B10D-90EFB1F66552}">
      <dgm:prSet phldrT="[Текст]" custT="1"/>
      <dgm:spPr/>
      <dgm:t>
        <a:bodyPr/>
        <a:lstStyle/>
        <a:p>
          <a:r>
            <a:rPr lang="ru-RU" sz="1600" b="1" u="sng" dirty="0" smtClean="0"/>
            <a:t>Первый уровень</a:t>
          </a:r>
          <a:endParaRPr lang="ru-RU" sz="1600" dirty="0"/>
        </a:p>
      </dgm:t>
    </dgm:pt>
    <dgm:pt modelId="{BA3F6AE1-3628-4E34-A9B1-477DB69FCDAC}" type="parTrans" cxnId="{5A67C503-FFDB-43B0-8BD3-B4E63962FD58}">
      <dgm:prSet/>
      <dgm:spPr/>
      <dgm:t>
        <a:bodyPr/>
        <a:lstStyle/>
        <a:p>
          <a:endParaRPr lang="ru-RU" sz="1600"/>
        </a:p>
      </dgm:t>
    </dgm:pt>
    <dgm:pt modelId="{225B2D34-F7F6-4937-A028-13FA812C4B47}" type="sibTrans" cxnId="{5A67C503-FFDB-43B0-8BD3-B4E63962FD58}">
      <dgm:prSet/>
      <dgm:spPr/>
      <dgm:t>
        <a:bodyPr/>
        <a:lstStyle/>
        <a:p>
          <a:endParaRPr lang="ru-RU" sz="1600"/>
        </a:p>
      </dgm:t>
    </dgm:pt>
    <dgm:pt modelId="{57F8EDCB-EC01-4BE8-9CF2-78EAED2C8263}">
      <dgm:prSet custT="1"/>
      <dgm:spPr/>
      <dgm:t>
        <a:bodyPr/>
        <a:lstStyle/>
        <a:p>
          <a:r>
            <a:rPr lang="ru-RU" sz="1600" b="1" u="sng" dirty="0" smtClean="0"/>
            <a:t>Второй уровень</a:t>
          </a:r>
          <a:endParaRPr lang="ru-RU" sz="1600" dirty="0"/>
        </a:p>
      </dgm:t>
    </dgm:pt>
    <dgm:pt modelId="{E0774852-3BDC-4B11-B8C0-9E2ACF1F5178}" type="parTrans" cxnId="{5B53958C-7DDE-456C-8D55-617B531E0752}">
      <dgm:prSet/>
      <dgm:spPr/>
      <dgm:t>
        <a:bodyPr/>
        <a:lstStyle/>
        <a:p>
          <a:endParaRPr lang="ru-RU" sz="1600"/>
        </a:p>
      </dgm:t>
    </dgm:pt>
    <dgm:pt modelId="{0A456EE5-12F5-4522-9E98-66A98FE466C9}" type="sibTrans" cxnId="{5B53958C-7DDE-456C-8D55-617B531E0752}">
      <dgm:prSet/>
      <dgm:spPr/>
      <dgm:t>
        <a:bodyPr/>
        <a:lstStyle/>
        <a:p>
          <a:endParaRPr lang="ru-RU" sz="1600"/>
        </a:p>
      </dgm:t>
    </dgm:pt>
    <dgm:pt modelId="{CA973CFE-FA35-4C3B-92F2-C474C5AFABDE}">
      <dgm:prSet custT="1"/>
      <dgm:spPr/>
      <dgm:t>
        <a:bodyPr/>
        <a:lstStyle/>
        <a:p>
          <a:r>
            <a:rPr lang="ru-RU" sz="1600" b="1" u="sng" dirty="0" smtClean="0"/>
            <a:t>Третий уровень</a:t>
          </a:r>
          <a:endParaRPr lang="ru-RU" sz="1600" dirty="0"/>
        </a:p>
      </dgm:t>
    </dgm:pt>
    <dgm:pt modelId="{28146665-F3D3-4D69-89A2-8E956F12B123}" type="parTrans" cxnId="{7C0485FA-75A8-4EBC-AC29-38A273E45604}">
      <dgm:prSet/>
      <dgm:spPr/>
      <dgm:t>
        <a:bodyPr/>
        <a:lstStyle/>
        <a:p>
          <a:endParaRPr lang="ru-RU" sz="1600"/>
        </a:p>
      </dgm:t>
    </dgm:pt>
    <dgm:pt modelId="{3C36E6B2-F377-4408-9EC4-D9CAA3428559}" type="sibTrans" cxnId="{7C0485FA-75A8-4EBC-AC29-38A273E45604}">
      <dgm:prSet/>
      <dgm:spPr/>
      <dgm:t>
        <a:bodyPr/>
        <a:lstStyle/>
        <a:p>
          <a:endParaRPr lang="ru-RU" sz="1600"/>
        </a:p>
      </dgm:t>
    </dgm:pt>
    <dgm:pt modelId="{6998016C-FFBA-47B0-85BC-0F7796CA01A7}">
      <dgm:prSet phldrT="[Текст]" custT="1"/>
      <dgm:spPr/>
      <dgm:t>
        <a:bodyPr lIns="374400" rIns="374400"/>
        <a:lstStyle/>
        <a:p>
          <a:pPr algn="just"/>
          <a:r>
            <a:rPr lang="ru-RU" sz="1600" dirty="0" smtClean="0"/>
            <a:t>фельдшерско-акушерские пункты – 67 (доврачебная помощь), врачебные амбулатории – 31, участковые больницы – 20, районные </a:t>
          </a:r>
          <a:r>
            <a:rPr lang="ru-RU" sz="1600" smtClean="0"/>
            <a:t>больницы – 11.</a:t>
          </a:r>
          <a:endParaRPr lang="ru-RU" sz="1600" dirty="0"/>
        </a:p>
      </dgm:t>
    </dgm:pt>
    <dgm:pt modelId="{F8EAD34D-DAC0-4F1D-8AFA-3E431433F664}" type="parTrans" cxnId="{F6189FBE-6AAE-4CCD-9F6D-E08C1EC7CEB5}">
      <dgm:prSet/>
      <dgm:spPr/>
      <dgm:t>
        <a:bodyPr/>
        <a:lstStyle/>
        <a:p>
          <a:endParaRPr lang="ru-RU" sz="1600"/>
        </a:p>
      </dgm:t>
    </dgm:pt>
    <dgm:pt modelId="{63258CB6-235D-442B-A77C-AE098F796D07}" type="sibTrans" cxnId="{F6189FBE-6AAE-4CCD-9F6D-E08C1EC7CEB5}">
      <dgm:prSet/>
      <dgm:spPr/>
      <dgm:t>
        <a:bodyPr/>
        <a:lstStyle/>
        <a:p>
          <a:endParaRPr lang="ru-RU" sz="1600"/>
        </a:p>
      </dgm:t>
    </dgm:pt>
    <dgm:pt modelId="{5A83E48D-A776-4E72-B431-05A9C14696B0}">
      <dgm:prSet custT="1"/>
      <dgm:spPr/>
      <dgm:t>
        <a:bodyPr lIns="374400" rIns="374400"/>
        <a:lstStyle/>
        <a:p>
          <a:pPr algn="just"/>
          <a:r>
            <a:rPr lang="ru-RU" sz="1600" dirty="0" smtClean="0"/>
            <a:t>представлен медицинскими организациями Ханты-Мансийского автономного округа – Югры, оказывающую первичную медико-санитарную и/или специализированную медицинскую помощь.</a:t>
          </a:r>
          <a:endParaRPr lang="ru-RU" sz="1600" dirty="0"/>
        </a:p>
      </dgm:t>
    </dgm:pt>
    <dgm:pt modelId="{7A01D630-4D59-4DE6-AA3E-C37FF0E8785B}" type="parTrans" cxnId="{587EC6AA-3DCE-47F5-BA5A-2E60FE696579}">
      <dgm:prSet/>
      <dgm:spPr/>
      <dgm:t>
        <a:bodyPr/>
        <a:lstStyle/>
        <a:p>
          <a:endParaRPr lang="ru-RU" sz="1600"/>
        </a:p>
      </dgm:t>
    </dgm:pt>
    <dgm:pt modelId="{A3625578-1A03-4EE3-BB0E-F465F9F72CEA}" type="sibTrans" cxnId="{587EC6AA-3DCE-47F5-BA5A-2E60FE696579}">
      <dgm:prSet/>
      <dgm:spPr/>
      <dgm:t>
        <a:bodyPr/>
        <a:lstStyle/>
        <a:p>
          <a:endParaRPr lang="ru-RU" sz="1600"/>
        </a:p>
      </dgm:t>
    </dgm:pt>
    <dgm:pt modelId="{08360496-C8B3-4534-886A-4649589127B3}">
      <dgm:prSet custT="1"/>
      <dgm:spPr/>
      <dgm:t>
        <a:bodyPr lIns="374400" rIns="374400"/>
        <a:lstStyle/>
        <a:p>
          <a:pPr algn="just"/>
          <a:r>
            <a:rPr lang="ru-RU" sz="1600" dirty="0" smtClean="0"/>
            <a:t>представлен</a:t>
          </a:r>
          <a:r>
            <a:rPr lang="ru-RU" sz="1600" b="1" dirty="0" smtClean="0"/>
            <a:t> </a:t>
          </a:r>
          <a:r>
            <a:rPr lang="ru-RU" sz="1600" dirty="0" smtClean="0"/>
            <a:t>тремя межрайонными онкологическими центрами на базе бюджетных учреждений автономного округа: Окружная клиническая больница г. Ханты-Мансийска, Сургутская окружная клиническая больница, Нижневартовский онкологический диспансер. Окружной онкологический центр на базе ОКБ г. Ханты-Мансийска, обеспечивающий организационно-методическое руководство по вопросам ранней диагностики злокачественных новообразований, систематический анализ заболеваемости и смертности, сверка данных Канцер  - регистра округа.</a:t>
          </a:r>
          <a:endParaRPr lang="ru-RU" sz="1600" dirty="0"/>
        </a:p>
      </dgm:t>
    </dgm:pt>
    <dgm:pt modelId="{2C135FC1-E8C1-4ECB-9DA1-1BA7BDFA6990}" type="parTrans" cxnId="{E47A1B24-9FD4-40E1-8E52-3A263D63FE84}">
      <dgm:prSet/>
      <dgm:spPr/>
      <dgm:t>
        <a:bodyPr/>
        <a:lstStyle/>
        <a:p>
          <a:endParaRPr lang="ru-RU" sz="1600"/>
        </a:p>
      </dgm:t>
    </dgm:pt>
    <dgm:pt modelId="{B722C606-E863-4B27-9943-0089CDA4198E}" type="sibTrans" cxnId="{E47A1B24-9FD4-40E1-8E52-3A263D63FE84}">
      <dgm:prSet/>
      <dgm:spPr/>
      <dgm:t>
        <a:bodyPr/>
        <a:lstStyle/>
        <a:p>
          <a:endParaRPr lang="ru-RU" sz="1600"/>
        </a:p>
      </dgm:t>
    </dgm:pt>
    <dgm:pt modelId="{963EC2F5-9A2D-41AE-BA03-FE1B6CEDE8FE}" type="pres">
      <dgm:prSet presAssocID="{C03C1107-F6F5-483D-9A7E-24EE047B0F2B}" presName="linear" presStyleCnt="0">
        <dgm:presLayoutVars>
          <dgm:dir/>
          <dgm:animLvl val="lvl"/>
          <dgm:resizeHandles val="exact"/>
        </dgm:presLayoutVars>
      </dgm:prSet>
      <dgm:spPr/>
    </dgm:pt>
    <dgm:pt modelId="{D277094E-1BD6-472A-B77A-8C2DF352AF19}" type="pres">
      <dgm:prSet presAssocID="{7C764810-A1CB-48DC-B10D-90EFB1F66552}" presName="parentLin" presStyleCnt="0"/>
      <dgm:spPr/>
    </dgm:pt>
    <dgm:pt modelId="{CDA55D21-EAAE-4D91-9B57-0F5C8443A6E0}" type="pres">
      <dgm:prSet presAssocID="{7C764810-A1CB-48DC-B10D-90EFB1F665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779FB5-5315-460E-A85E-01DF2C7A83C9}" type="pres">
      <dgm:prSet presAssocID="{7C764810-A1CB-48DC-B10D-90EFB1F665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AFA78-C211-4024-85C3-27C84397461E}" type="pres">
      <dgm:prSet presAssocID="{7C764810-A1CB-48DC-B10D-90EFB1F66552}" presName="negativeSpace" presStyleCnt="0"/>
      <dgm:spPr/>
    </dgm:pt>
    <dgm:pt modelId="{D3169F20-4B3D-4D2E-BAB9-54667993D473}" type="pres">
      <dgm:prSet presAssocID="{7C764810-A1CB-48DC-B10D-90EFB1F6655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115D-A327-4820-8790-EAF03FFE965D}" type="pres">
      <dgm:prSet presAssocID="{225B2D34-F7F6-4937-A028-13FA812C4B47}" presName="spaceBetweenRectangles" presStyleCnt="0"/>
      <dgm:spPr/>
    </dgm:pt>
    <dgm:pt modelId="{BBEF6C27-B1E2-411F-B848-94E8F1BEE209}" type="pres">
      <dgm:prSet presAssocID="{57F8EDCB-EC01-4BE8-9CF2-78EAED2C8263}" presName="parentLin" presStyleCnt="0"/>
      <dgm:spPr/>
    </dgm:pt>
    <dgm:pt modelId="{21B764A0-D063-4E1C-B069-93C78F2D281D}" type="pres">
      <dgm:prSet presAssocID="{57F8EDCB-EC01-4BE8-9CF2-78EAED2C82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26C95F-5362-4825-AF07-C3DDB2851466}" type="pres">
      <dgm:prSet presAssocID="{57F8EDCB-EC01-4BE8-9CF2-78EAED2C82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E35BA-E791-4B5C-8957-01418036A89D}" type="pres">
      <dgm:prSet presAssocID="{57F8EDCB-EC01-4BE8-9CF2-78EAED2C8263}" presName="negativeSpace" presStyleCnt="0"/>
      <dgm:spPr/>
    </dgm:pt>
    <dgm:pt modelId="{B6EF1EF6-8E1A-46F2-B658-D45C63D9B933}" type="pres">
      <dgm:prSet presAssocID="{57F8EDCB-EC01-4BE8-9CF2-78EAED2C826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49A49-7610-49CE-9CDE-DD74BBCC677B}" type="pres">
      <dgm:prSet presAssocID="{0A456EE5-12F5-4522-9E98-66A98FE466C9}" presName="spaceBetweenRectangles" presStyleCnt="0"/>
      <dgm:spPr/>
    </dgm:pt>
    <dgm:pt modelId="{D13C34C1-5A51-4566-9404-0EA862575DE5}" type="pres">
      <dgm:prSet presAssocID="{CA973CFE-FA35-4C3B-92F2-C474C5AFABDE}" presName="parentLin" presStyleCnt="0"/>
      <dgm:spPr/>
    </dgm:pt>
    <dgm:pt modelId="{8E04A06A-3C3A-4576-90C1-871076EFD2C8}" type="pres">
      <dgm:prSet presAssocID="{CA973CFE-FA35-4C3B-92F2-C474C5AFABD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27CEE-4F23-41FD-B83F-938935ED9FA0}" type="pres">
      <dgm:prSet presAssocID="{CA973CFE-FA35-4C3B-92F2-C474C5AFAB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D3EFA-0489-424A-9345-0DAB3A1D9BEF}" type="pres">
      <dgm:prSet presAssocID="{CA973CFE-FA35-4C3B-92F2-C474C5AFABDE}" presName="negativeSpace" presStyleCnt="0"/>
      <dgm:spPr/>
    </dgm:pt>
    <dgm:pt modelId="{5D0A5104-6F59-490A-9AF4-75474A8A0E15}" type="pres">
      <dgm:prSet presAssocID="{CA973CFE-FA35-4C3B-92F2-C474C5AFABD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A7635-E803-431E-BD32-AFD7642FA8B7}" type="presOf" srcId="{08360496-C8B3-4534-886A-4649589127B3}" destId="{5D0A5104-6F59-490A-9AF4-75474A8A0E15}" srcOrd="0" destOrd="0" presId="urn:microsoft.com/office/officeart/2005/8/layout/list1"/>
    <dgm:cxn modelId="{0C33AAEB-C273-4E89-8B94-7786F0D4AB90}" type="presOf" srcId="{CA973CFE-FA35-4C3B-92F2-C474C5AFABDE}" destId="{06427CEE-4F23-41FD-B83F-938935ED9FA0}" srcOrd="1" destOrd="0" presId="urn:microsoft.com/office/officeart/2005/8/layout/list1"/>
    <dgm:cxn modelId="{587EC6AA-3DCE-47F5-BA5A-2E60FE696579}" srcId="{57F8EDCB-EC01-4BE8-9CF2-78EAED2C8263}" destId="{5A83E48D-A776-4E72-B431-05A9C14696B0}" srcOrd="0" destOrd="0" parTransId="{7A01D630-4D59-4DE6-AA3E-C37FF0E8785B}" sibTransId="{A3625578-1A03-4EE3-BB0E-F465F9F72CEA}"/>
    <dgm:cxn modelId="{5B53958C-7DDE-456C-8D55-617B531E0752}" srcId="{C03C1107-F6F5-483D-9A7E-24EE047B0F2B}" destId="{57F8EDCB-EC01-4BE8-9CF2-78EAED2C8263}" srcOrd="1" destOrd="0" parTransId="{E0774852-3BDC-4B11-B8C0-9E2ACF1F5178}" sibTransId="{0A456EE5-12F5-4522-9E98-66A98FE466C9}"/>
    <dgm:cxn modelId="{B83EF32B-09CA-4936-8987-EAB26A9D9183}" type="presOf" srcId="{CA973CFE-FA35-4C3B-92F2-C474C5AFABDE}" destId="{8E04A06A-3C3A-4576-90C1-871076EFD2C8}" srcOrd="0" destOrd="0" presId="urn:microsoft.com/office/officeart/2005/8/layout/list1"/>
    <dgm:cxn modelId="{2373F947-E3B8-4308-B60B-A78754C36848}" type="presOf" srcId="{5A83E48D-A776-4E72-B431-05A9C14696B0}" destId="{B6EF1EF6-8E1A-46F2-B658-D45C63D9B933}" srcOrd="0" destOrd="0" presId="urn:microsoft.com/office/officeart/2005/8/layout/list1"/>
    <dgm:cxn modelId="{9A1932D9-559B-4D86-8F30-32A2D9C5587F}" type="presOf" srcId="{6998016C-FFBA-47B0-85BC-0F7796CA01A7}" destId="{D3169F20-4B3D-4D2E-BAB9-54667993D473}" srcOrd="0" destOrd="0" presId="urn:microsoft.com/office/officeart/2005/8/layout/list1"/>
    <dgm:cxn modelId="{A0AC4135-DD2A-4C6C-BEBD-82A9D0C10260}" type="presOf" srcId="{C03C1107-F6F5-483D-9A7E-24EE047B0F2B}" destId="{963EC2F5-9A2D-41AE-BA03-FE1B6CEDE8FE}" srcOrd="0" destOrd="0" presId="urn:microsoft.com/office/officeart/2005/8/layout/list1"/>
    <dgm:cxn modelId="{F6189FBE-6AAE-4CCD-9F6D-E08C1EC7CEB5}" srcId="{7C764810-A1CB-48DC-B10D-90EFB1F66552}" destId="{6998016C-FFBA-47B0-85BC-0F7796CA01A7}" srcOrd="0" destOrd="0" parTransId="{F8EAD34D-DAC0-4F1D-8AFA-3E431433F664}" sibTransId="{63258CB6-235D-442B-A77C-AE098F796D07}"/>
    <dgm:cxn modelId="{E47A1B24-9FD4-40E1-8E52-3A263D63FE84}" srcId="{CA973CFE-FA35-4C3B-92F2-C474C5AFABDE}" destId="{08360496-C8B3-4534-886A-4649589127B3}" srcOrd="0" destOrd="0" parTransId="{2C135FC1-E8C1-4ECB-9DA1-1BA7BDFA6990}" sibTransId="{B722C606-E863-4B27-9943-0089CDA4198E}"/>
    <dgm:cxn modelId="{D8B808D6-2C88-48FB-A02D-A3F4B8328883}" type="presOf" srcId="{57F8EDCB-EC01-4BE8-9CF2-78EAED2C8263}" destId="{CF26C95F-5362-4825-AF07-C3DDB2851466}" srcOrd="1" destOrd="0" presId="urn:microsoft.com/office/officeart/2005/8/layout/list1"/>
    <dgm:cxn modelId="{FC293507-A613-4CEA-8D90-125CAD2CE0E9}" type="presOf" srcId="{7C764810-A1CB-48DC-B10D-90EFB1F66552}" destId="{CDA55D21-EAAE-4D91-9B57-0F5C8443A6E0}" srcOrd="0" destOrd="0" presId="urn:microsoft.com/office/officeart/2005/8/layout/list1"/>
    <dgm:cxn modelId="{525560C2-0097-4824-9994-DAAF764968AD}" type="presOf" srcId="{57F8EDCB-EC01-4BE8-9CF2-78EAED2C8263}" destId="{21B764A0-D063-4E1C-B069-93C78F2D281D}" srcOrd="0" destOrd="0" presId="urn:microsoft.com/office/officeart/2005/8/layout/list1"/>
    <dgm:cxn modelId="{5A67C503-FFDB-43B0-8BD3-B4E63962FD58}" srcId="{C03C1107-F6F5-483D-9A7E-24EE047B0F2B}" destId="{7C764810-A1CB-48DC-B10D-90EFB1F66552}" srcOrd="0" destOrd="0" parTransId="{BA3F6AE1-3628-4E34-A9B1-477DB69FCDAC}" sibTransId="{225B2D34-F7F6-4937-A028-13FA812C4B47}"/>
    <dgm:cxn modelId="{CFCB6C14-3E23-453D-AFF5-2D2CF1B4C71C}" type="presOf" srcId="{7C764810-A1CB-48DC-B10D-90EFB1F66552}" destId="{9A779FB5-5315-460E-A85E-01DF2C7A83C9}" srcOrd="1" destOrd="0" presId="urn:microsoft.com/office/officeart/2005/8/layout/list1"/>
    <dgm:cxn modelId="{7C0485FA-75A8-4EBC-AC29-38A273E45604}" srcId="{C03C1107-F6F5-483D-9A7E-24EE047B0F2B}" destId="{CA973CFE-FA35-4C3B-92F2-C474C5AFABDE}" srcOrd="2" destOrd="0" parTransId="{28146665-F3D3-4D69-89A2-8E956F12B123}" sibTransId="{3C36E6B2-F377-4408-9EC4-D9CAA3428559}"/>
    <dgm:cxn modelId="{E3416BA9-3D6D-47DD-B5D2-4D8AFA096D9C}" type="presParOf" srcId="{963EC2F5-9A2D-41AE-BA03-FE1B6CEDE8FE}" destId="{D277094E-1BD6-472A-B77A-8C2DF352AF19}" srcOrd="0" destOrd="0" presId="urn:microsoft.com/office/officeart/2005/8/layout/list1"/>
    <dgm:cxn modelId="{EDA96EB5-D751-4EE6-B144-34756F6DAB89}" type="presParOf" srcId="{D277094E-1BD6-472A-B77A-8C2DF352AF19}" destId="{CDA55D21-EAAE-4D91-9B57-0F5C8443A6E0}" srcOrd="0" destOrd="0" presId="urn:microsoft.com/office/officeart/2005/8/layout/list1"/>
    <dgm:cxn modelId="{71AAED28-B2AE-46B4-B8A4-E5C9A63DCF65}" type="presParOf" srcId="{D277094E-1BD6-472A-B77A-8C2DF352AF19}" destId="{9A779FB5-5315-460E-A85E-01DF2C7A83C9}" srcOrd="1" destOrd="0" presId="urn:microsoft.com/office/officeart/2005/8/layout/list1"/>
    <dgm:cxn modelId="{FFEB1AB7-31B0-45C0-9476-D561802BB152}" type="presParOf" srcId="{963EC2F5-9A2D-41AE-BA03-FE1B6CEDE8FE}" destId="{90CAFA78-C211-4024-85C3-27C84397461E}" srcOrd="1" destOrd="0" presId="urn:microsoft.com/office/officeart/2005/8/layout/list1"/>
    <dgm:cxn modelId="{F23BB321-1077-4F19-9F7D-77139E73367F}" type="presParOf" srcId="{963EC2F5-9A2D-41AE-BA03-FE1B6CEDE8FE}" destId="{D3169F20-4B3D-4D2E-BAB9-54667993D473}" srcOrd="2" destOrd="0" presId="urn:microsoft.com/office/officeart/2005/8/layout/list1"/>
    <dgm:cxn modelId="{FAAC2C4E-E103-41A9-B4F6-3BA819AB023A}" type="presParOf" srcId="{963EC2F5-9A2D-41AE-BA03-FE1B6CEDE8FE}" destId="{7AE6115D-A327-4820-8790-EAF03FFE965D}" srcOrd="3" destOrd="0" presId="urn:microsoft.com/office/officeart/2005/8/layout/list1"/>
    <dgm:cxn modelId="{B403D73A-1BD0-4409-9BEF-B542E104A374}" type="presParOf" srcId="{963EC2F5-9A2D-41AE-BA03-FE1B6CEDE8FE}" destId="{BBEF6C27-B1E2-411F-B848-94E8F1BEE209}" srcOrd="4" destOrd="0" presId="urn:microsoft.com/office/officeart/2005/8/layout/list1"/>
    <dgm:cxn modelId="{97107DAD-B3EF-4703-87A2-1B9C4B66CD72}" type="presParOf" srcId="{BBEF6C27-B1E2-411F-B848-94E8F1BEE209}" destId="{21B764A0-D063-4E1C-B069-93C78F2D281D}" srcOrd="0" destOrd="0" presId="urn:microsoft.com/office/officeart/2005/8/layout/list1"/>
    <dgm:cxn modelId="{7F9EC928-0253-400F-A6D7-AAF1260C9657}" type="presParOf" srcId="{BBEF6C27-B1E2-411F-B848-94E8F1BEE209}" destId="{CF26C95F-5362-4825-AF07-C3DDB2851466}" srcOrd="1" destOrd="0" presId="urn:microsoft.com/office/officeart/2005/8/layout/list1"/>
    <dgm:cxn modelId="{6355A728-E7D2-4731-A1FF-F32729DD6EA5}" type="presParOf" srcId="{963EC2F5-9A2D-41AE-BA03-FE1B6CEDE8FE}" destId="{DE8E35BA-E791-4B5C-8957-01418036A89D}" srcOrd="5" destOrd="0" presId="urn:microsoft.com/office/officeart/2005/8/layout/list1"/>
    <dgm:cxn modelId="{1FF9778C-E608-44BB-822C-6CF7E6D6D7BA}" type="presParOf" srcId="{963EC2F5-9A2D-41AE-BA03-FE1B6CEDE8FE}" destId="{B6EF1EF6-8E1A-46F2-B658-D45C63D9B933}" srcOrd="6" destOrd="0" presId="urn:microsoft.com/office/officeart/2005/8/layout/list1"/>
    <dgm:cxn modelId="{FBF8E765-623B-427C-8231-FDCC24B0F7DC}" type="presParOf" srcId="{963EC2F5-9A2D-41AE-BA03-FE1B6CEDE8FE}" destId="{2EA49A49-7610-49CE-9CDE-DD74BBCC677B}" srcOrd="7" destOrd="0" presId="urn:microsoft.com/office/officeart/2005/8/layout/list1"/>
    <dgm:cxn modelId="{E9D5385A-E3A4-49B3-9D05-90A2E3BEBD23}" type="presParOf" srcId="{963EC2F5-9A2D-41AE-BA03-FE1B6CEDE8FE}" destId="{D13C34C1-5A51-4566-9404-0EA862575DE5}" srcOrd="8" destOrd="0" presId="urn:microsoft.com/office/officeart/2005/8/layout/list1"/>
    <dgm:cxn modelId="{90EB9105-4462-4CD9-BDF8-D63C6392504A}" type="presParOf" srcId="{D13C34C1-5A51-4566-9404-0EA862575DE5}" destId="{8E04A06A-3C3A-4576-90C1-871076EFD2C8}" srcOrd="0" destOrd="0" presId="urn:microsoft.com/office/officeart/2005/8/layout/list1"/>
    <dgm:cxn modelId="{90BC37B1-DA7F-4042-A228-4A19DB2C8F1E}" type="presParOf" srcId="{D13C34C1-5A51-4566-9404-0EA862575DE5}" destId="{06427CEE-4F23-41FD-B83F-938935ED9FA0}" srcOrd="1" destOrd="0" presId="urn:microsoft.com/office/officeart/2005/8/layout/list1"/>
    <dgm:cxn modelId="{438B5569-C02B-4ABE-BDB7-FC4802C5F802}" type="presParOf" srcId="{963EC2F5-9A2D-41AE-BA03-FE1B6CEDE8FE}" destId="{614D3EFA-0489-424A-9345-0DAB3A1D9BEF}" srcOrd="9" destOrd="0" presId="urn:microsoft.com/office/officeart/2005/8/layout/list1"/>
    <dgm:cxn modelId="{4302524C-1526-4CD7-B6F9-EE017D73E5D7}" type="presParOf" srcId="{963EC2F5-9A2D-41AE-BA03-FE1B6CEDE8FE}" destId="{5D0A5104-6F59-490A-9AF4-75474A8A0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88FB6-DEE0-47FC-876D-3E82375BE3EE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8B6B3-BD8F-4BDD-8FBD-DB8259E33BF0}">
      <dgm:prSet phldrT="[Текст]" phldr="1" custT="1"/>
      <dgm:spPr/>
      <dgm:t>
        <a:bodyPr/>
        <a:lstStyle/>
        <a:p>
          <a:endParaRPr lang="ru-RU" sz="1600" dirty="0"/>
        </a:p>
      </dgm:t>
    </dgm:pt>
    <dgm:pt modelId="{C268A584-D915-4ACE-9E31-359D81F041AD}" type="parTrans" cxnId="{05E5F048-B051-41F8-B661-150D90D2BA05}">
      <dgm:prSet/>
      <dgm:spPr/>
      <dgm:t>
        <a:bodyPr/>
        <a:lstStyle/>
        <a:p>
          <a:endParaRPr lang="ru-RU" sz="1600"/>
        </a:p>
      </dgm:t>
    </dgm:pt>
    <dgm:pt modelId="{E47FB642-CBF0-49C5-9A63-3949883CC6AB}" type="sibTrans" cxnId="{05E5F048-B051-41F8-B661-150D90D2BA05}">
      <dgm:prSet/>
      <dgm:spPr/>
      <dgm:t>
        <a:bodyPr/>
        <a:lstStyle/>
        <a:p>
          <a:endParaRPr lang="ru-RU" sz="1600"/>
        </a:p>
      </dgm:t>
    </dgm:pt>
    <dgm:pt modelId="{84B34062-F636-4462-A4B9-113A6A6EE5B8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правовой базы, регламентирующей организацию первичной медико-санитарной помощи;</a:t>
          </a:r>
          <a:endParaRPr lang="ru-RU" sz="1600" dirty="0"/>
        </a:p>
      </dgm:t>
    </dgm:pt>
    <dgm:pt modelId="{D9D4DC04-7ACC-4278-9519-B6632C91B162}" type="parTrans" cxnId="{47F89038-0C71-4F35-B4F2-01336E31CD70}">
      <dgm:prSet/>
      <dgm:spPr/>
      <dgm:t>
        <a:bodyPr/>
        <a:lstStyle/>
        <a:p>
          <a:endParaRPr lang="ru-RU" sz="1600"/>
        </a:p>
      </dgm:t>
    </dgm:pt>
    <dgm:pt modelId="{C91E3F3B-AD48-40BB-8B24-DFB5732D9837}" type="sibTrans" cxnId="{47F89038-0C71-4F35-B4F2-01336E31CD70}">
      <dgm:prSet/>
      <dgm:spPr/>
      <dgm:t>
        <a:bodyPr/>
        <a:lstStyle/>
        <a:p>
          <a:endParaRPr lang="ru-RU" sz="1600"/>
        </a:p>
      </dgm:t>
    </dgm:pt>
    <dgm:pt modelId="{C5AEAE32-9C44-4BA8-8348-EC10BEB051B8}">
      <dgm:prSet phldrT="[Текст]" phldr="1" custT="1"/>
      <dgm:spPr/>
      <dgm:t>
        <a:bodyPr/>
        <a:lstStyle/>
        <a:p>
          <a:endParaRPr lang="ru-RU" sz="1600" dirty="0"/>
        </a:p>
      </dgm:t>
    </dgm:pt>
    <dgm:pt modelId="{19322444-C4E9-43A8-9ACF-8464F31DCB48}" type="parTrans" cxnId="{4C78207F-7C7B-40D9-852E-72C4FC255B61}">
      <dgm:prSet/>
      <dgm:spPr/>
      <dgm:t>
        <a:bodyPr/>
        <a:lstStyle/>
        <a:p>
          <a:endParaRPr lang="ru-RU" sz="1600"/>
        </a:p>
      </dgm:t>
    </dgm:pt>
    <dgm:pt modelId="{5301D7C1-AA85-46DE-A853-1CCD4C91CF1F}" type="sibTrans" cxnId="{4C78207F-7C7B-40D9-852E-72C4FC255B61}">
      <dgm:prSet/>
      <dgm:spPr/>
      <dgm:t>
        <a:bodyPr/>
        <a:lstStyle/>
        <a:p>
          <a:endParaRPr lang="ru-RU" sz="1600"/>
        </a:p>
      </dgm:t>
    </dgm:pt>
    <dgm:pt modelId="{B72001A4-8E60-43DA-A122-58F14F69AA19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проекта «Бережливая поликлиника» в медицинских организация Ханты-Мансийского автономного округа - Югры;</a:t>
          </a:r>
          <a:endParaRPr lang="ru-RU" sz="1600" dirty="0"/>
        </a:p>
      </dgm:t>
    </dgm:pt>
    <dgm:pt modelId="{82A2CB62-ACDE-4182-B257-CC20A658FE7D}" type="parTrans" cxnId="{E9202B23-C046-41BB-9DC1-DF50B8BFE0C4}">
      <dgm:prSet/>
      <dgm:spPr/>
      <dgm:t>
        <a:bodyPr/>
        <a:lstStyle/>
        <a:p>
          <a:endParaRPr lang="ru-RU" sz="1600"/>
        </a:p>
      </dgm:t>
    </dgm:pt>
    <dgm:pt modelId="{AA2F40EF-1252-4DE4-A0F2-DE7321AD5127}" type="sibTrans" cxnId="{E9202B23-C046-41BB-9DC1-DF50B8BFE0C4}">
      <dgm:prSet/>
      <dgm:spPr/>
      <dgm:t>
        <a:bodyPr/>
        <a:lstStyle/>
        <a:p>
          <a:endParaRPr lang="ru-RU" sz="1600"/>
        </a:p>
      </dgm:t>
    </dgm:pt>
    <dgm:pt modelId="{9E93C124-0E0B-4C66-9B94-D6EBDB9497C3}">
      <dgm:prSet phldrT="[Текст]" phldr="1" custT="1"/>
      <dgm:spPr/>
      <dgm:t>
        <a:bodyPr/>
        <a:lstStyle/>
        <a:p>
          <a:endParaRPr lang="ru-RU" sz="1600" dirty="0"/>
        </a:p>
      </dgm:t>
    </dgm:pt>
    <dgm:pt modelId="{16B23110-FDC4-4128-980B-FD34CD8A84B6}" type="parTrans" cxnId="{7B4CC1C1-35D2-4910-B895-C47C50CDC6D0}">
      <dgm:prSet/>
      <dgm:spPr/>
      <dgm:t>
        <a:bodyPr/>
        <a:lstStyle/>
        <a:p>
          <a:endParaRPr lang="ru-RU" sz="1600"/>
        </a:p>
      </dgm:t>
    </dgm:pt>
    <dgm:pt modelId="{F624FE03-6FCB-4FBD-A361-FBFB5467063F}" type="sibTrans" cxnId="{7B4CC1C1-35D2-4910-B895-C47C50CDC6D0}">
      <dgm:prSet/>
      <dgm:spPr/>
      <dgm:t>
        <a:bodyPr/>
        <a:lstStyle/>
        <a:p>
          <a:endParaRPr lang="ru-RU" sz="1600"/>
        </a:p>
      </dgm:t>
    </dgm:pt>
    <dgm:pt modelId="{4E05BD1E-D32A-4497-9324-6A0B4A6C7CF5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кадрового потенциала медицинских организаций, оказывающих первичную медико-санитарную помощь;</a:t>
          </a:r>
          <a:endParaRPr lang="ru-RU" sz="1600" dirty="0"/>
        </a:p>
      </dgm:t>
    </dgm:pt>
    <dgm:pt modelId="{A972A133-6C02-40C2-A29A-61A4C3A8F256}" type="parTrans" cxnId="{E112B2D7-C894-4D33-903F-B5F4847EDD04}">
      <dgm:prSet/>
      <dgm:spPr/>
      <dgm:t>
        <a:bodyPr/>
        <a:lstStyle/>
        <a:p>
          <a:endParaRPr lang="ru-RU" sz="1600"/>
        </a:p>
      </dgm:t>
    </dgm:pt>
    <dgm:pt modelId="{1672C042-6E5D-4360-9DB1-6FC1DF9753AE}" type="sibTrans" cxnId="{E112B2D7-C894-4D33-903F-B5F4847EDD04}">
      <dgm:prSet/>
      <dgm:spPr/>
      <dgm:t>
        <a:bodyPr/>
        <a:lstStyle/>
        <a:p>
          <a:endParaRPr lang="ru-RU" sz="1600"/>
        </a:p>
      </dgm:t>
    </dgm:pt>
    <dgm:pt modelId="{B5702677-99A6-4C6C-96B2-39BC774C9CC5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их числе</a:t>
          </a:r>
          <a:endParaRPr lang="ru-RU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21653-3097-4419-8E73-7871A90B793F}" type="parTrans" cxnId="{F564AD56-6549-4FD4-BE67-E3FA3512B309}">
      <dgm:prSet/>
      <dgm:spPr/>
      <dgm:t>
        <a:bodyPr/>
        <a:lstStyle/>
        <a:p>
          <a:endParaRPr lang="ru-RU" sz="1600"/>
        </a:p>
      </dgm:t>
    </dgm:pt>
    <dgm:pt modelId="{4194C651-0994-4C94-93D1-47921E2B166D}" type="sibTrans" cxnId="{F564AD56-6549-4FD4-BE67-E3FA3512B309}">
      <dgm:prSet/>
      <dgm:spPr/>
      <dgm:t>
        <a:bodyPr/>
        <a:lstStyle/>
        <a:p>
          <a:endParaRPr lang="ru-RU" sz="1600"/>
        </a:p>
      </dgm:t>
    </dgm:pt>
    <dgm:pt modelId="{C20848DA-18BA-4F1A-9138-09F0D11F963A}">
      <dgm:prSet phldrT="[Текст]" custT="1"/>
      <dgm:spPr/>
      <dgm:t>
        <a:bodyPr/>
        <a:lstStyle/>
        <a:p>
          <a:endParaRPr lang="ru-RU" sz="1600" dirty="0"/>
        </a:p>
      </dgm:t>
    </dgm:pt>
    <dgm:pt modelId="{F5700B57-A69B-4108-9538-3E69EBAD749A}" type="parTrans" cxnId="{C8D27C5D-17D8-44F0-9096-E233CF7FC691}">
      <dgm:prSet/>
      <dgm:spPr/>
      <dgm:t>
        <a:bodyPr/>
        <a:lstStyle/>
        <a:p>
          <a:endParaRPr lang="ru-RU" sz="1600"/>
        </a:p>
      </dgm:t>
    </dgm:pt>
    <dgm:pt modelId="{3932DABE-EC65-4A01-951A-12E40A6F5762}" type="sibTrans" cxnId="{C8D27C5D-17D8-44F0-9096-E233CF7FC691}">
      <dgm:prSet/>
      <dgm:spPr/>
      <dgm:t>
        <a:bodyPr/>
        <a:lstStyle/>
        <a:p>
          <a:endParaRPr lang="ru-RU" sz="1600"/>
        </a:p>
      </dgm:t>
    </dgm:pt>
    <dgm:pt modelId="{8C6A386D-6F4B-4B65-B8A2-F35006A74D10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материально-технической базы медицинских организаций, оказывающих первичную медико-санитарную помощь;</a:t>
          </a:r>
          <a:endParaRPr lang="ru-RU" sz="1600" dirty="0"/>
        </a:p>
      </dgm:t>
    </dgm:pt>
    <dgm:pt modelId="{0FBF7FC3-630B-4A49-92BE-447357344BC4}" type="parTrans" cxnId="{49DD4E24-E203-49CD-9AEC-D01FFD5A6B43}">
      <dgm:prSet/>
      <dgm:spPr/>
      <dgm:t>
        <a:bodyPr/>
        <a:lstStyle/>
        <a:p>
          <a:endParaRPr lang="ru-RU" sz="1600"/>
        </a:p>
      </dgm:t>
    </dgm:pt>
    <dgm:pt modelId="{B09D322C-096E-4066-AC0C-07760D917F66}" type="sibTrans" cxnId="{49DD4E24-E203-49CD-9AEC-D01FFD5A6B43}">
      <dgm:prSet/>
      <dgm:spPr/>
      <dgm:t>
        <a:bodyPr/>
        <a:lstStyle/>
        <a:p>
          <a:endParaRPr lang="ru-RU" sz="1600"/>
        </a:p>
      </dgm:t>
    </dgm:pt>
    <dgm:pt modelId="{13FD228C-4ABB-46CB-AE26-AD28B0DCBA49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повышение квалификации медицинских кадров, работающих в медицинских организациях;</a:t>
          </a:r>
          <a:endParaRPr lang="ru-RU" sz="1600" dirty="0"/>
        </a:p>
      </dgm:t>
    </dgm:pt>
    <dgm:pt modelId="{24BF0AF4-6DAE-406B-8E0B-634A65160BB0}" type="parTrans" cxnId="{80635539-82C2-4619-827E-48C3670C855F}">
      <dgm:prSet/>
      <dgm:spPr/>
      <dgm:t>
        <a:bodyPr/>
        <a:lstStyle/>
        <a:p>
          <a:endParaRPr lang="ru-RU" sz="1600"/>
        </a:p>
      </dgm:t>
    </dgm:pt>
    <dgm:pt modelId="{10A301AB-303A-4106-8695-9081861B51A0}" type="sibTrans" cxnId="{80635539-82C2-4619-827E-48C3670C855F}">
      <dgm:prSet/>
      <dgm:spPr/>
      <dgm:t>
        <a:bodyPr/>
        <a:lstStyle/>
        <a:p>
          <a:endParaRPr lang="ru-RU" sz="1600"/>
        </a:p>
      </dgm:t>
    </dgm:pt>
    <dgm:pt modelId="{79C4EB40-E9CA-4343-9CC9-AC480437ED8E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существующих и внедрение новых организационных технологий оказания первичной медико-санитарной помощи;</a:t>
          </a:r>
          <a:endParaRPr lang="ru-RU" sz="1600" dirty="0"/>
        </a:p>
      </dgm:t>
    </dgm:pt>
    <dgm:pt modelId="{93B71F81-8456-463E-A602-14B8C306C0DE}" type="parTrans" cxnId="{6BB54651-F93D-4683-98D5-A9FF8A38F4E3}">
      <dgm:prSet/>
      <dgm:spPr/>
      <dgm:t>
        <a:bodyPr/>
        <a:lstStyle/>
        <a:p>
          <a:endParaRPr lang="ru-RU" sz="1600"/>
        </a:p>
      </dgm:t>
    </dgm:pt>
    <dgm:pt modelId="{65FB92DE-AB22-4BF5-A684-36580895723E}" type="sibTrans" cxnId="{6BB54651-F93D-4683-98D5-A9FF8A38F4E3}">
      <dgm:prSet/>
      <dgm:spPr/>
      <dgm:t>
        <a:bodyPr/>
        <a:lstStyle/>
        <a:p>
          <a:endParaRPr lang="ru-RU" sz="1600"/>
        </a:p>
      </dgm:t>
    </dgm:pt>
    <dgm:pt modelId="{B0CAAC87-A708-47C7-8364-62EB81C8A1F6}">
      <dgm:prSet custT="1"/>
      <dgm:spPr/>
      <dgm:t>
        <a:bodyPr/>
        <a:lstStyle/>
        <a:p>
          <a:endParaRPr lang="ru-RU" sz="1600" dirty="0"/>
        </a:p>
      </dgm:t>
    </dgm:pt>
    <dgm:pt modelId="{AF450F14-1A3B-4E9F-BD2B-17B9BC1C0D25}" type="parTrans" cxnId="{8117DF7D-1B14-47C7-A50F-76F922FD6CC3}">
      <dgm:prSet/>
      <dgm:spPr/>
      <dgm:t>
        <a:bodyPr/>
        <a:lstStyle/>
        <a:p>
          <a:endParaRPr lang="ru-RU" sz="1600"/>
        </a:p>
      </dgm:t>
    </dgm:pt>
    <dgm:pt modelId="{DD590A4C-2144-4D36-9A14-CB35EE10820C}" type="sibTrans" cxnId="{8117DF7D-1B14-47C7-A50F-76F922FD6CC3}">
      <dgm:prSet/>
      <dgm:spPr/>
      <dgm:t>
        <a:bodyPr/>
        <a:lstStyle/>
        <a:p>
          <a:endParaRPr lang="ru-RU" sz="1600"/>
        </a:p>
      </dgm:t>
    </dgm:pt>
    <dgm:pt modelId="{1F281350-43F8-404B-8BE0-96E7A523008E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информационного обмена и развитие электронного документооборота в медицинских организациях, оказывающих первичную медико-санитарную помощь;</a:t>
          </a:r>
          <a:endParaRPr lang="ru-RU" sz="1600" dirty="0"/>
        </a:p>
      </dgm:t>
    </dgm:pt>
    <dgm:pt modelId="{3508FCAA-C085-47D8-BAC1-29ECF142578F}" type="parTrans" cxnId="{7A58B1A2-9101-4F04-BD0B-02E6B970A6F9}">
      <dgm:prSet/>
      <dgm:spPr/>
      <dgm:t>
        <a:bodyPr/>
        <a:lstStyle/>
        <a:p>
          <a:endParaRPr lang="ru-RU" sz="1600"/>
        </a:p>
      </dgm:t>
    </dgm:pt>
    <dgm:pt modelId="{0BFA166B-BA50-42FC-80F7-3EC83F88EA36}" type="sibTrans" cxnId="{7A58B1A2-9101-4F04-BD0B-02E6B970A6F9}">
      <dgm:prSet/>
      <dgm:spPr/>
      <dgm:t>
        <a:bodyPr/>
        <a:lstStyle/>
        <a:p>
          <a:endParaRPr lang="ru-RU" sz="1600"/>
        </a:p>
      </dgm:t>
    </dgm:pt>
    <dgm:pt modelId="{0BBCBD63-82A0-4C82-A583-A534C99F4944}">
      <dgm:prSet custT="1"/>
      <dgm:spPr/>
      <dgm:t>
        <a:bodyPr/>
        <a:lstStyle/>
        <a:p>
          <a:endParaRPr lang="ru-RU" sz="1600" dirty="0"/>
        </a:p>
      </dgm:t>
    </dgm:pt>
    <dgm:pt modelId="{3FE9E32B-134F-490B-8B41-18C39D9E065E}" type="parTrans" cxnId="{A0D1200F-D2C8-4536-903D-D9B1988EAFC1}">
      <dgm:prSet/>
      <dgm:spPr/>
      <dgm:t>
        <a:bodyPr/>
        <a:lstStyle/>
        <a:p>
          <a:endParaRPr lang="ru-RU" sz="1600"/>
        </a:p>
      </dgm:t>
    </dgm:pt>
    <dgm:pt modelId="{9A1C8A56-7DEF-4865-8CD9-35179D79692F}" type="sibTrans" cxnId="{A0D1200F-D2C8-4536-903D-D9B1988EAFC1}">
      <dgm:prSet/>
      <dgm:spPr/>
      <dgm:t>
        <a:bodyPr/>
        <a:lstStyle/>
        <a:p>
          <a:endParaRPr lang="ru-RU" sz="1600"/>
        </a:p>
      </dgm:t>
    </dgm:pt>
    <dgm:pt modelId="{CC0F7E6D-07EA-42DC-A9D2-6E358AC1CBBD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лекарственного обеспечения медицинских организаций, оказывающих первичную медико-санитарную помощь;</a:t>
          </a:r>
        </a:p>
      </dgm:t>
    </dgm:pt>
    <dgm:pt modelId="{190D1A26-BB27-4C7E-95A1-06066CA2E223}" type="parTrans" cxnId="{ECEFE857-529D-422A-A2BB-B6CBD7D1A410}">
      <dgm:prSet/>
      <dgm:spPr/>
      <dgm:t>
        <a:bodyPr/>
        <a:lstStyle/>
        <a:p>
          <a:endParaRPr lang="ru-RU" sz="1600"/>
        </a:p>
      </dgm:t>
    </dgm:pt>
    <dgm:pt modelId="{A93624A1-769B-4235-A2C8-65F872CFA95A}" type="sibTrans" cxnId="{ECEFE857-529D-422A-A2BB-B6CBD7D1A410}">
      <dgm:prSet/>
      <dgm:spPr/>
      <dgm:t>
        <a:bodyPr/>
        <a:lstStyle/>
        <a:p>
          <a:endParaRPr lang="ru-RU" sz="1600"/>
        </a:p>
      </dgm:t>
    </dgm:pt>
    <dgm:pt modelId="{BC895CEE-708C-4732-8195-D0218280DC3F}">
      <dgm:prSet custT="1"/>
      <dgm:spPr/>
      <dgm:t>
        <a:bodyPr/>
        <a:lstStyle/>
        <a:p>
          <a:endParaRPr 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F9E4C-D0CE-41A0-B725-33EFFCD6C04C}" type="parTrans" cxnId="{456F9D91-F264-441F-B0F9-2298B53CC043}">
      <dgm:prSet/>
      <dgm:spPr/>
      <dgm:t>
        <a:bodyPr/>
        <a:lstStyle/>
        <a:p>
          <a:endParaRPr lang="ru-RU" sz="1600"/>
        </a:p>
      </dgm:t>
    </dgm:pt>
    <dgm:pt modelId="{D87521FE-CAB1-471F-BE1D-C66181459E04}" type="sibTrans" cxnId="{456F9D91-F264-441F-B0F9-2298B53CC043}">
      <dgm:prSet/>
      <dgm:spPr/>
      <dgm:t>
        <a:bodyPr/>
        <a:lstStyle/>
        <a:p>
          <a:endParaRPr lang="ru-RU" sz="1600"/>
        </a:p>
      </dgm:t>
    </dgm:pt>
    <dgm:pt modelId="{CEFF77B7-8337-4974-8972-928656B0910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Оценка эффективности деятельности медицинских организаций, оказывающих первичную медико-санитарную помощь.</a:t>
          </a:r>
        </a:p>
      </dgm:t>
    </dgm:pt>
    <dgm:pt modelId="{DC7F89C1-32D3-4845-83FC-DE3858D18163}" type="parTrans" cxnId="{6E55F160-89E6-4933-AFAD-B065041A171D}">
      <dgm:prSet/>
      <dgm:spPr/>
      <dgm:t>
        <a:bodyPr/>
        <a:lstStyle/>
        <a:p>
          <a:endParaRPr lang="ru-RU" sz="1600"/>
        </a:p>
      </dgm:t>
    </dgm:pt>
    <dgm:pt modelId="{BC10C839-B9C5-415D-867D-BAFB24119CAA}" type="sibTrans" cxnId="{6E55F160-89E6-4933-AFAD-B065041A171D}">
      <dgm:prSet/>
      <dgm:spPr/>
      <dgm:t>
        <a:bodyPr/>
        <a:lstStyle/>
        <a:p>
          <a:endParaRPr lang="ru-RU" sz="1600"/>
        </a:p>
      </dgm:t>
    </dgm:pt>
    <dgm:pt modelId="{2F3C1A58-199D-4618-B18A-3C7643CC2C51}">
      <dgm:prSet custT="1"/>
      <dgm:spPr/>
      <dgm:t>
        <a:bodyPr/>
        <a:lstStyle/>
        <a:p>
          <a:endParaRPr 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CB3E8-88E6-43CD-A833-47512FED658B}" type="parTrans" cxnId="{6356B61B-3EB1-43AC-A336-B0FB31AFC047}">
      <dgm:prSet/>
      <dgm:spPr/>
      <dgm:t>
        <a:bodyPr/>
        <a:lstStyle/>
        <a:p>
          <a:endParaRPr lang="ru-RU" sz="1600"/>
        </a:p>
      </dgm:t>
    </dgm:pt>
    <dgm:pt modelId="{635F63D8-D567-490F-B05C-7BF6558392BC}" type="sibTrans" cxnId="{6356B61B-3EB1-43AC-A336-B0FB31AFC047}">
      <dgm:prSet/>
      <dgm:spPr/>
      <dgm:t>
        <a:bodyPr/>
        <a:lstStyle/>
        <a:p>
          <a:endParaRPr lang="ru-RU" sz="1600"/>
        </a:p>
      </dgm:t>
    </dgm:pt>
    <dgm:pt modelId="{C74A610B-4735-4C05-8CE4-9DE7C59F85FC}" type="pres">
      <dgm:prSet presAssocID="{40588FB6-DEE0-47FC-876D-3E82375BE3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B8BA30-B0FF-4D94-9F92-B6B1FFE903B1}" type="pres">
      <dgm:prSet presAssocID="{1FF8B6B3-BD8F-4BDD-8FBD-DB8259E33BF0}" presName="composite" presStyleCnt="0"/>
      <dgm:spPr/>
    </dgm:pt>
    <dgm:pt modelId="{75FCAE75-D308-4C79-A438-CC9B2224B878}" type="pres">
      <dgm:prSet presAssocID="{1FF8B6B3-BD8F-4BDD-8FBD-DB8259E33BF0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0C9CE-A255-4B41-AF8C-05CAC9F30F16}" type="pres">
      <dgm:prSet presAssocID="{1FF8B6B3-BD8F-4BDD-8FBD-DB8259E33BF0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0BD0-4591-42DB-A5A3-47854F945FEA}" type="pres">
      <dgm:prSet presAssocID="{E47FB642-CBF0-49C5-9A63-3949883CC6AB}" presName="sp" presStyleCnt="0"/>
      <dgm:spPr/>
    </dgm:pt>
    <dgm:pt modelId="{E11E6E23-9BE6-4350-88FC-DAA71431AC8F}" type="pres">
      <dgm:prSet presAssocID="{C5AEAE32-9C44-4BA8-8348-EC10BEB051B8}" presName="composite" presStyleCnt="0"/>
      <dgm:spPr/>
    </dgm:pt>
    <dgm:pt modelId="{39A0D1ED-CF5E-4347-A866-9F20986B989D}" type="pres">
      <dgm:prSet presAssocID="{C5AEAE32-9C44-4BA8-8348-EC10BEB051B8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29209-4F9F-4327-AB83-2FA947FAB6DA}" type="pres">
      <dgm:prSet presAssocID="{C5AEAE32-9C44-4BA8-8348-EC10BEB051B8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F4DB-14C9-4919-8ACE-B38944BE4460}" type="pres">
      <dgm:prSet presAssocID="{5301D7C1-AA85-46DE-A853-1CCD4C91CF1F}" presName="sp" presStyleCnt="0"/>
      <dgm:spPr/>
    </dgm:pt>
    <dgm:pt modelId="{8C47BA6C-FBB6-4D82-8983-F536AF71F577}" type="pres">
      <dgm:prSet presAssocID="{9E93C124-0E0B-4C66-9B94-D6EBDB9497C3}" presName="composite" presStyleCnt="0"/>
      <dgm:spPr/>
    </dgm:pt>
    <dgm:pt modelId="{628DB867-026D-4DB2-A613-1F5B1D3C28F5}" type="pres">
      <dgm:prSet presAssocID="{9E93C124-0E0B-4C66-9B94-D6EBDB9497C3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3754F-7737-4F12-9CCE-BFBFE7B4E1AA}" type="pres">
      <dgm:prSet presAssocID="{9E93C124-0E0B-4C66-9B94-D6EBDB9497C3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BE5D4-34E0-4E0E-8250-1B51163C5A35}" type="pres">
      <dgm:prSet presAssocID="{F624FE03-6FCB-4FBD-A361-FBFB5467063F}" presName="sp" presStyleCnt="0"/>
      <dgm:spPr/>
    </dgm:pt>
    <dgm:pt modelId="{942D8B90-95A5-4D28-A535-C67F01825337}" type="pres">
      <dgm:prSet presAssocID="{B5702677-99A6-4C6C-96B2-39BC774C9CC5}" presName="composite" presStyleCnt="0"/>
      <dgm:spPr/>
    </dgm:pt>
    <dgm:pt modelId="{058AE02E-A7A9-4675-AC77-F430725D4C5F}" type="pres">
      <dgm:prSet presAssocID="{B5702677-99A6-4C6C-96B2-39BC774C9CC5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53836-6093-4187-AED4-671F6E73A9C6}" type="pres">
      <dgm:prSet presAssocID="{B5702677-99A6-4C6C-96B2-39BC774C9CC5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0A50-A56F-48F2-9D66-7541E17FB811}" type="pres">
      <dgm:prSet presAssocID="{4194C651-0994-4C94-93D1-47921E2B166D}" presName="sp" presStyleCnt="0"/>
      <dgm:spPr/>
    </dgm:pt>
    <dgm:pt modelId="{3C8F9906-0059-43FF-93D2-61A986272CC8}" type="pres">
      <dgm:prSet presAssocID="{C20848DA-18BA-4F1A-9138-09F0D11F963A}" presName="composite" presStyleCnt="0"/>
      <dgm:spPr/>
    </dgm:pt>
    <dgm:pt modelId="{E261B607-F068-469F-8F7F-35FAD0217FBD}" type="pres">
      <dgm:prSet presAssocID="{C20848DA-18BA-4F1A-9138-09F0D11F963A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34505-A30D-4207-A22F-0D59EC15344E}" type="pres">
      <dgm:prSet presAssocID="{C20848DA-18BA-4F1A-9138-09F0D11F963A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0209D-DE15-40FC-9AE1-B4EE7CAAC0C1}" type="pres">
      <dgm:prSet presAssocID="{3932DABE-EC65-4A01-951A-12E40A6F5762}" presName="sp" presStyleCnt="0"/>
      <dgm:spPr/>
    </dgm:pt>
    <dgm:pt modelId="{9F63FCC0-5073-4D3B-BDD0-06BEFEB37D8E}" type="pres">
      <dgm:prSet presAssocID="{B0CAAC87-A708-47C7-8364-62EB81C8A1F6}" presName="composite" presStyleCnt="0"/>
      <dgm:spPr/>
    </dgm:pt>
    <dgm:pt modelId="{BEEB929B-D7FC-4995-992F-25E8F7C2BFAA}" type="pres">
      <dgm:prSet presAssocID="{B0CAAC87-A708-47C7-8364-62EB81C8A1F6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843F-69B9-4834-9F5E-E286FB92ED45}" type="pres">
      <dgm:prSet presAssocID="{B0CAAC87-A708-47C7-8364-62EB81C8A1F6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69A0-A3F5-41BC-950F-9CE93E075098}" type="pres">
      <dgm:prSet presAssocID="{DD590A4C-2144-4D36-9A14-CB35EE10820C}" presName="sp" presStyleCnt="0"/>
      <dgm:spPr/>
    </dgm:pt>
    <dgm:pt modelId="{3FDBA326-A144-4819-8403-503D59F8BADE}" type="pres">
      <dgm:prSet presAssocID="{0BBCBD63-82A0-4C82-A583-A534C99F4944}" presName="composite" presStyleCnt="0"/>
      <dgm:spPr/>
    </dgm:pt>
    <dgm:pt modelId="{1CBD5559-23A6-4567-8D23-C0A3635FAD97}" type="pres">
      <dgm:prSet presAssocID="{0BBCBD63-82A0-4C82-A583-A534C99F4944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80B66-9F03-454A-A444-A40C1B2562B1}" type="pres">
      <dgm:prSet presAssocID="{0BBCBD63-82A0-4C82-A583-A534C99F4944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0A6C8-2462-45F9-A3D8-31589E631CD0}" type="pres">
      <dgm:prSet presAssocID="{9A1C8A56-7DEF-4865-8CD9-35179D79692F}" presName="sp" presStyleCnt="0"/>
      <dgm:spPr/>
    </dgm:pt>
    <dgm:pt modelId="{B1FB374F-5D8D-4EAF-8DC7-2491B39FD134}" type="pres">
      <dgm:prSet presAssocID="{BC895CEE-708C-4732-8195-D0218280DC3F}" presName="composite" presStyleCnt="0"/>
      <dgm:spPr/>
    </dgm:pt>
    <dgm:pt modelId="{12FFDFDC-ED34-4BE7-8C08-24FA77BDB2AC}" type="pres">
      <dgm:prSet presAssocID="{BC895CEE-708C-4732-8195-D0218280DC3F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0E1E3-9330-4CA5-85AB-4691F2DA9C71}" type="pres">
      <dgm:prSet presAssocID="{BC895CEE-708C-4732-8195-D0218280DC3F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B9806-F8F6-473E-877A-5547EEB574E1}" type="pres">
      <dgm:prSet presAssocID="{D87521FE-CAB1-471F-BE1D-C66181459E04}" presName="sp" presStyleCnt="0"/>
      <dgm:spPr/>
    </dgm:pt>
    <dgm:pt modelId="{7DF68079-389B-453A-BEB7-B9601955FE04}" type="pres">
      <dgm:prSet presAssocID="{2F3C1A58-199D-4618-B18A-3C7643CC2C51}" presName="composite" presStyleCnt="0"/>
      <dgm:spPr/>
    </dgm:pt>
    <dgm:pt modelId="{3223042D-27BA-4EA3-8DB9-4877E7686355}" type="pres">
      <dgm:prSet presAssocID="{2F3C1A58-199D-4618-B18A-3C7643CC2C51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4D6C5-94C9-4BE3-BE9F-C5DE53A4ABFC}" type="pres">
      <dgm:prSet presAssocID="{2F3C1A58-199D-4618-B18A-3C7643CC2C51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5F160-89E6-4933-AFAD-B065041A171D}" srcId="{2F3C1A58-199D-4618-B18A-3C7643CC2C51}" destId="{CEFF77B7-8337-4974-8972-928656B0910B}" srcOrd="0" destOrd="0" parTransId="{DC7F89C1-32D3-4845-83FC-DE3858D18163}" sibTransId="{BC10C839-B9C5-415D-867D-BAFB24119CAA}"/>
    <dgm:cxn modelId="{F6AC5875-44CA-412F-B2E8-CC069307F3FF}" type="presOf" srcId="{13FD228C-4ABB-46CB-AE26-AD28B0DCBA49}" destId="{07034505-A30D-4207-A22F-0D59EC15344E}" srcOrd="0" destOrd="0" presId="urn:microsoft.com/office/officeart/2005/8/layout/chevron2"/>
    <dgm:cxn modelId="{97C73053-4349-4576-9A6F-861A31E5FD96}" type="presOf" srcId="{C5AEAE32-9C44-4BA8-8348-EC10BEB051B8}" destId="{39A0D1ED-CF5E-4347-A866-9F20986B989D}" srcOrd="0" destOrd="0" presId="urn:microsoft.com/office/officeart/2005/8/layout/chevron2"/>
    <dgm:cxn modelId="{F525883A-ABCF-4722-B498-AE1362EFA7F0}" type="presOf" srcId="{B5702677-99A6-4C6C-96B2-39BC774C9CC5}" destId="{058AE02E-A7A9-4675-AC77-F430725D4C5F}" srcOrd="0" destOrd="0" presId="urn:microsoft.com/office/officeart/2005/8/layout/chevron2"/>
    <dgm:cxn modelId="{E9202B23-C046-41BB-9DC1-DF50B8BFE0C4}" srcId="{C5AEAE32-9C44-4BA8-8348-EC10BEB051B8}" destId="{B72001A4-8E60-43DA-A122-58F14F69AA19}" srcOrd="0" destOrd="0" parTransId="{82A2CB62-ACDE-4182-B257-CC20A658FE7D}" sibTransId="{AA2F40EF-1252-4DE4-A0F2-DE7321AD5127}"/>
    <dgm:cxn modelId="{41D862D7-CD47-4673-886E-7B32C98E37A7}" type="presOf" srcId="{9E93C124-0E0B-4C66-9B94-D6EBDB9497C3}" destId="{628DB867-026D-4DB2-A613-1F5B1D3C28F5}" srcOrd="0" destOrd="0" presId="urn:microsoft.com/office/officeart/2005/8/layout/chevron2"/>
    <dgm:cxn modelId="{6BB54651-F93D-4683-98D5-A9FF8A38F4E3}" srcId="{B0CAAC87-A708-47C7-8364-62EB81C8A1F6}" destId="{79C4EB40-E9CA-4343-9CC9-AC480437ED8E}" srcOrd="0" destOrd="0" parTransId="{93B71F81-8456-463E-A602-14B8C306C0DE}" sibTransId="{65FB92DE-AB22-4BF5-A684-36580895723E}"/>
    <dgm:cxn modelId="{4FE95AAC-A185-4EE6-B05F-286D4F0E42CE}" type="presOf" srcId="{4E05BD1E-D32A-4497-9324-6A0B4A6C7CF5}" destId="{2E93754F-7737-4F12-9CCE-BFBFE7B4E1AA}" srcOrd="0" destOrd="0" presId="urn:microsoft.com/office/officeart/2005/8/layout/chevron2"/>
    <dgm:cxn modelId="{ECEFE857-529D-422A-A2BB-B6CBD7D1A410}" srcId="{BC895CEE-708C-4732-8195-D0218280DC3F}" destId="{CC0F7E6D-07EA-42DC-A9D2-6E358AC1CBBD}" srcOrd="0" destOrd="0" parTransId="{190D1A26-BB27-4C7E-95A1-06066CA2E223}" sibTransId="{A93624A1-769B-4235-A2C8-65F872CFA95A}"/>
    <dgm:cxn modelId="{A0D1200F-D2C8-4536-903D-D9B1988EAFC1}" srcId="{40588FB6-DEE0-47FC-876D-3E82375BE3EE}" destId="{0BBCBD63-82A0-4C82-A583-A534C99F4944}" srcOrd="6" destOrd="0" parTransId="{3FE9E32B-134F-490B-8B41-18C39D9E065E}" sibTransId="{9A1C8A56-7DEF-4865-8CD9-35179D79692F}"/>
    <dgm:cxn modelId="{C1D7D130-3FE2-42BB-A181-8507D2739F39}" type="presOf" srcId="{1FF8B6B3-BD8F-4BDD-8FBD-DB8259E33BF0}" destId="{75FCAE75-D308-4C79-A438-CC9B2224B878}" srcOrd="0" destOrd="0" presId="urn:microsoft.com/office/officeart/2005/8/layout/chevron2"/>
    <dgm:cxn modelId="{6356B61B-3EB1-43AC-A336-B0FB31AFC047}" srcId="{40588FB6-DEE0-47FC-876D-3E82375BE3EE}" destId="{2F3C1A58-199D-4618-B18A-3C7643CC2C51}" srcOrd="8" destOrd="0" parTransId="{6A4CB3E8-88E6-43CD-A833-47512FED658B}" sibTransId="{635F63D8-D567-490F-B05C-7BF6558392BC}"/>
    <dgm:cxn modelId="{5E89A752-0405-4299-B305-D34E97EE4D27}" type="presOf" srcId="{0BBCBD63-82A0-4C82-A583-A534C99F4944}" destId="{1CBD5559-23A6-4567-8D23-C0A3635FAD97}" srcOrd="0" destOrd="0" presId="urn:microsoft.com/office/officeart/2005/8/layout/chevron2"/>
    <dgm:cxn modelId="{4D13A73C-5351-4BB2-B0D1-3EB04E0FA9CC}" type="presOf" srcId="{BC895CEE-708C-4732-8195-D0218280DC3F}" destId="{12FFDFDC-ED34-4BE7-8C08-24FA77BDB2AC}" srcOrd="0" destOrd="0" presId="urn:microsoft.com/office/officeart/2005/8/layout/chevron2"/>
    <dgm:cxn modelId="{1648719B-4D4F-4E03-A102-1C84DB1F5099}" type="presOf" srcId="{40588FB6-DEE0-47FC-876D-3E82375BE3EE}" destId="{C74A610B-4735-4C05-8CE4-9DE7C59F85FC}" srcOrd="0" destOrd="0" presId="urn:microsoft.com/office/officeart/2005/8/layout/chevron2"/>
    <dgm:cxn modelId="{450A7C15-BF8F-48E2-9380-D579A6E1DF0F}" type="presOf" srcId="{B72001A4-8E60-43DA-A122-58F14F69AA19}" destId="{87829209-4F9F-4327-AB83-2FA947FAB6DA}" srcOrd="0" destOrd="0" presId="urn:microsoft.com/office/officeart/2005/8/layout/chevron2"/>
    <dgm:cxn modelId="{8117DF7D-1B14-47C7-A50F-76F922FD6CC3}" srcId="{40588FB6-DEE0-47FC-876D-3E82375BE3EE}" destId="{B0CAAC87-A708-47C7-8364-62EB81C8A1F6}" srcOrd="5" destOrd="0" parTransId="{AF450F14-1A3B-4E9F-BD2B-17B9BC1C0D25}" sibTransId="{DD590A4C-2144-4D36-9A14-CB35EE10820C}"/>
    <dgm:cxn modelId="{47F89038-0C71-4F35-B4F2-01336E31CD70}" srcId="{1FF8B6B3-BD8F-4BDD-8FBD-DB8259E33BF0}" destId="{84B34062-F636-4462-A4B9-113A6A6EE5B8}" srcOrd="0" destOrd="0" parTransId="{D9D4DC04-7ACC-4278-9519-B6632C91B162}" sibTransId="{C91E3F3B-AD48-40BB-8B24-DFB5732D9837}"/>
    <dgm:cxn modelId="{E112B2D7-C894-4D33-903F-B5F4847EDD04}" srcId="{9E93C124-0E0B-4C66-9B94-D6EBDB9497C3}" destId="{4E05BD1E-D32A-4497-9324-6A0B4A6C7CF5}" srcOrd="0" destOrd="0" parTransId="{A972A133-6C02-40C2-A29A-61A4C3A8F256}" sibTransId="{1672C042-6E5D-4360-9DB1-6FC1DF9753AE}"/>
    <dgm:cxn modelId="{7B4CC1C1-35D2-4910-B895-C47C50CDC6D0}" srcId="{40588FB6-DEE0-47FC-876D-3E82375BE3EE}" destId="{9E93C124-0E0B-4C66-9B94-D6EBDB9497C3}" srcOrd="2" destOrd="0" parTransId="{16B23110-FDC4-4128-980B-FD34CD8A84B6}" sibTransId="{F624FE03-6FCB-4FBD-A361-FBFB5467063F}"/>
    <dgm:cxn modelId="{80635539-82C2-4619-827E-48C3670C855F}" srcId="{C20848DA-18BA-4F1A-9138-09F0D11F963A}" destId="{13FD228C-4ABB-46CB-AE26-AD28B0DCBA49}" srcOrd="0" destOrd="0" parTransId="{24BF0AF4-6DAE-406B-8E0B-634A65160BB0}" sibTransId="{10A301AB-303A-4106-8695-9081861B51A0}"/>
    <dgm:cxn modelId="{97C2B328-3897-4DA9-A2CC-D9F18739C8C3}" type="presOf" srcId="{8C6A386D-6F4B-4B65-B8A2-F35006A74D10}" destId="{0CB53836-6093-4187-AED4-671F6E73A9C6}" srcOrd="0" destOrd="0" presId="urn:microsoft.com/office/officeart/2005/8/layout/chevron2"/>
    <dgm:cxn modelId="{4C78207F-7C7B-40D9-852E-72C4FC255B61}" srcId="{40588FB6-DEE0-47FC-876D-3E82375BE3EE}" destId="{C5AEAE32-9C44-4BA8-8348-EC10BEB051B8}" srcOrd="1" destOrd="0" parTransId="{19322444-C4E9-43A8-9ACF-8464F31DCB48}" sibTransId="{5301D7C1-AA85-46DE-A853-1CCD4C91CF1F}"/>
    <dgm:cxn modelId="{49DD4E24-E203-49CD-9AEC-D01FFD5A6B43}" srcId="{B5702677-99A6-4C6C-96B2-39BC774C9CC5}" destId="{8C6A386D-6F4B-4B65-B8A2-F35006A74D10}" srcOrd="0" destOrd="0" parTransId="{0FBF7FC3-630B-4A49-92BE-447357344BC4}" sibTransId="{B09D322C-096E-4066-AC0C-07760D917F66}"/>
    <dgm:cxn modelId="{938B0137-A9CE-4653-B81C-15D7183F23E6}" type="presOf" srcId="{84B34062-F636-4462-A4B9-113A6A6EE5B8}" destId="{6260C9CE-A255-4B41-AF8C-05CAC9F30F16}" srcOrd="0" destOrd="0" presId="urn:microsoft.com/office/officeart/2005/8/layout/chevron2"/>
    <dgm:cxn modelId="{EE08F6A4-2434-486A-9346-48A3943EEBCE}" type="presOf" srcId="{79C4EB40-E9CA-4343-9CC9-AC480437ED8E}" destId="{CC59843F-69B9-4834-9F5E-E286FB92ED45}" srcOrd="0" destOrd="0" presId="urn:microsoft.com/office/officeart/2005/8/layout/chevron2"/>
    <dgm:cxn modelId="{74BA8A62-6004-4945-BE0B-96039F6F8840}" type="presOf" srcId="{B0CAAC87-A708-47C7-8364-62EB81C8A1F6}" destId="{BEEB929B-D7FC-4995-992F-25E8F7C2BFAA}" srcOrd="0" destOrd="0" presId="urn:microsoft.com/office/officeart/2005/8/layout/chevron2"/>
    <dgm:cxn modelId="{7A58B1A2-9101-4F04-BD0B-02E6B970A6F9}" srcId="{0BBCBD63-82A0-4C82-A583-A534C99F4944}" destId="{1F281350-43F8-404B-8BE0-96E7A523008E}" srcOrd="0" destOrd="0" parTransId="{3508FCAA-C085-47D8-BAC1-29ECF142578F}" sibTransId="{0BFA166B-BA50-42FC-80F7-3EC83F88EA36}"/>
    <dgm:cxn modelId="{456F9D91-F264-441F-B0F9-2298B53CC043}" srcId="{40588FB6-DEE0-47FC-876D-3E82375BE3EE}" destId="{BC895CEE-708C-4732-8195-D0218280DC3F}" srcOrd="7" destOrd="0" parTransId="{D12F9E4C-D0CE-41A0-B725-33EFFCD6C04C}" sibTransId="{D87521FE-CAB1-471F-BE1D-C66181459E04}"/>
    <dgm:cxn modelId="{83ABC468-2CC6-4734-973A-64A24823AD7B}" type="presOf" srcId="{CC0F7E6D-07EA-42DC-A9D2-6E358AC1CBBD}" destId="{93B0E1E3-9330-4CA5-85AB-4691F2DA9C71}" srcOrd="0" destOrd="0" presId="urn:microsoft.com/office/officeart/2005/8/layout/chevron2"/>
    <dgm:cxn modelId="{C2F82C69-A6BB-47F8-A4F7-BE4BEA5E1312}" type="presOf" srcId="{2F3C1A58-199D-4618-B18A-3C7643CC2C51}" destId="{3223042D-27BA-4EA3-8DB9-4877E7686355}" srcOrd="0" destOrd="0" presId="urn:microsoft.com/office/officeart/2005/8/layout/chevron2"/>
    <dgm:cxn modelId="{C8D27C5D-17D8-44F0-9096-E233CF7FC691}" srcId="{40588FB6-DEE0-47FC-876D-3E82375BE3EE}" destId="{C20848DA-18BA-4F1A-9138-09F0D11F963A}" srcOrd="4" destOrd="0" parTransId="{F5700B57-A69B-4108-9538-3E69EBAD749A}" sibTransId="{3932DABE-EC65-4A01-951A-12E40A6F5762}"/>
    <dgm:cxn modelId="{6CB78870-C677-46A3-9FE7-FC177AB5CA32}" type="presOf" srcId="{1F281350-43F8-404B-8BE0-96E7A523008E}" destId="{79580B66-9F03-454A-A444-A40C1B2562B1}" srcOrd="0" destOrd="0" presId="urn:microsoft.com/office/officeart/2005/8/layout/chevron2"/>
    <dgm:cxn modelId="{05E5F048-B051-41F8-B661-150D90D2BA05}" srcId="{40588FB6-DEE0-47FC-876D-3E82375BE3EE}" destId="{1FF8B6B3-BD8F-4BDD-8FBD-DB8259E33BF0}" srcOrd="0" destOrd="0" parTransId="{C268A584-D915-4ACE-9E31-359D81F041AD}" sibTransId="{E47FB642-CBF0-49C5-9A63-3949883CC6AB}"/>
    <dgm:cxn modelId="{FE34AA2C-80CD-41B2-A505-A36C898AD870}" type="presOf" srcId="{CEFF77B7-8337-4974-8972-928656B0910B}" destId="{9B34D6C5-94C9-4BE3-BE9F-C5DE53A4ABFC}" srcOrd="0" destOrd="0" presId="urn:microsoft.com/office/officeart/2005/8/layout/chevron2"/>
    <dgm:cxn modelId="{AC861325-F3CD-4C9E-8F5F-0B2304EBD646}" type="presOf" srcId="{C20848DA-18BA-4F1A-9138-09F0D11F963A}" destId="{E261B607-F068-469F-8F7F-35FAD0217FBD}" srcOrd="0" destOrd="0" presId="urn:microsoft.com/office/officeart/2005/8/layout/chevron2"/>
    <dgm:cxn modelId="{F564AD56-6549-4FD4-BE67-E3FA3512B309}" srcId="{40588FB6-DEE0-47FC-876D-3E82375BE3EE}" destId="{B5702677-99A6-4C6C-96B2-39BC774C9CC5}" srcOrd="3" destOrd="0" parTransId="{F5A21653-3097-4419-8E73-7871A90B793F}" sibTransId="{4194C651-0994-4C94-93D1-47921E2B166D}"/>
    <dgm:cxn modelId="{BE519476-7836-4FB4-BC63-481D828315E0}" type="presParOf" srcId="{C74A610B-4735-4C05-8CE4-9DE7C59F85FC}" destId="{F0B8BA30-B0FF-4D94-9F92-B6B1FFE903B1}" srcOrd="0" destOrd="0" presId="urn:microsoft.com/office/officeart/2005/8/layout/chevron2"/>
    <dgm:cxn modelId="{F0BE980A-9A34-4D25-A1B1-73C8F84EA49B}" type="presParOf" srcId="{F0B8BA30-B0FF-4D94-9F92-B6B1FFE903B1}" destId="{75FCAE75-D308-4C79-A438-CC9B2224B878}" srcOrd="0" destOrd="0" presId="urn:microsoft.com/office/officeart/2005/8/layout/chevron2"/>
    <dgm:cxn modelId="{22FC35FE-5C9F-48E5-820E-5766C7BF048D}" type="presParOf" srcId="{F0B8BA30-B0FF-4D94-9F92-B6B1FFE903B1}" destId="{6260C9CE-A255-4B41-AF8C-05CAC9F30F16}" srcOrd="1" destOrd="0" presId="urn:microsoft.com/office/officeart/2005/8/layout/chevron2"/>
    <dgm:cxn modelId="{4D8B83F4-9425-4E69-AC8E-6C4FBC4963B3}" type="presParOf" srcId="{C74A610B-4735-4C05-8CE4-9DE7C59F85FC}" destId="{03010BD0-4591-42DB-A5A3-47854F945FEA}" srcOrd="1" destOrd="0" presId="urn:microsoft.com/office/officeart/2005/8/layout/chevron2"/>
    <dgm:cxn modelId="{2C0C40E1-8F8A-4D1A-9803-A3F9E6C829AE}" type="presParOf" srcId="{C74A610B-4735-4C05-8CE4-9DE7C59F85FC}" destId="{E11E6E23-9BE6-4350-88FC-DAA71431AC8F}" srcOrd="2" destOrd="0" presId="urn:microsoft.com/office/officeart/2005/8/layout/chevron2"/>
    <dgm:cxn modelId="{ADB0A9AD-7999-47F4-A89F-8C6BAA6E6A21}" type="presParOf" srcId="{E11E6E23-9BE6-4350-88FC-DAA71431AC8F}" destId="{39A0D1ED-CF5E-4347-A866-9F20986B989D}" srcOrd="0" destOrd="0" presId="urn:microsoft.com/office/officeart/2005/8/layout/chevron2"/>
    <dgm:cxn modelId="{91A5AF85-1BA3-4B77-870B-9D6425C56075}" type="presParOf" srcId="{E11E6E23-9BE6-4350-88FC-DAA71431AC8F}" destId="{87829209-4F9F-4327-AB83-2FA947FAB6DA}" srcOrd="1" destOrd="0" presId="urn:microsoft.com/office/officeart/2005/8/layout/chevron2"/>
    <dgm:cxn modelId="{63B1240E-3052-472F-A3D2-113033ED53B9}" type="presParOf" srcId="{C74A610B-4735-4C05-8CE4-9DE7C59F85FC}" destId="{D671F4DB-14C9-4919-8ACE-B38944BE4460}" srcOrd="3" destOrd="0" presId="urn:microsoft.com/office/officeart/2005/8/layout/chevron2"/>
    <dgm:cxn modelId="{A9FA4278-8A73-49A1-BB64-7F5D2EFF2BF8}" type="presParOf" srcId="{C74A610B-4735-4C05-8CE4-9DE7C59F85FC}" destId="{8C47BA6C-FBB6-4D82-8983-F536AF71F577}" srcOrd="4" destOrd="0" presId="urn:microsoft.com/office/officeart/2005/8/layout/chevron2"/>
    <dgm:cxn modelId="{1C1B5810-B757-41A8-8CE6-0AD6AD5FBA0D}" type="presParOf" srcId="{8C47BA6C-FBB6-4D82-8983-F536AF71F577}" destId="{628DB867-026D-4DB2-A613-1F5B1D3C28F5}" srcOrd="0" destOrd="0" presId="urn:microsoft.com/office/officeart/2005/8/layout/chevron2"/>
    <dgm:cxn modelId="{A012EE57-AEF6-4FBB-9AD1-2E4E8702602A}" type="presParOf" srcId="{8C47BA6C-FBB6-4D82-8983-F536AF71F577}" destId="{2E93754F-7737-4F12-9CCE-BFBFE7B4E1AA}" srcOrd="1" destOrd="0" presId="urn:microsoft.com/office/officeart/2005/8/layout/chevron2"/>
    <dgm:cxn modelId="{BC7A4DD8-9801-4250-81E3-611C5C410FF8}" type="presParOf" srcId="{C74A610B-4735-4C05-8CE4-9DE7C59F85FC}" destId="{ED5BE5D4-34E0-4E0E-8250-1B51163C5A35}" srcOrd="5" destOrd="0" presId="urn:microsoft.com/office/officeart/2005/8/layout/chevron2"/>
    <dgm:cxn modelId="{81AD7690-DC0B-4B21-83A8-75B584C20D05}" type="presParOf" srcId="{C74A610B-4735-4C05-8CE4-9DE7C59F85FC}" destId="{942D8B90-95A5-4D28-A535-C67F01825337}" srcOrd="6" destOrd="0" presId="urn:microsoft.com/office/officeart/2005/8/layout/chevron2"/>
    <dgm:cxn modelId="{E9F983BA-A6D0-48FF-84A9-1BAD4403F7A3}" type="presParOf" srcId="{942D8B90-95A5-4D28-A535-C67F01825337}" destId="{058AE02E-A7A9-4675-AC77-F430725D4C5F}" srcOrd="0" destOrd="0" presId="urn:microsoft.com/office/officeart/2005/8/layout/chevron2"/>
    <dgm:cxn modelId="{903AA239-1ED6-4893-893B-AFA1008BE48E}" type="presParOf" srcId="{942D8B90-95A5-4D28-A535-C67F01825337}" destId="{0CB53836-6093-4187-AED4-671F6E73A9C6}" srcOrd="1" destOrd="0" presId="urn:microsoft.com/office/officeart/2005/8/layout/chevron2"/>
    <dgm:cxn modelId="{2B6982D5-45B3-4860-841D-45DA6FE0B5CF}" type="presParOf" srcId="{C74A610B-4735-4C05-8CE4-9DE7C59F85FC}" destId="{CB9C0A50-A56F-48F2-9D66-7541E17FB811}" srcOrd="7" destOrd="0" presId="urn:microsoft.com/office/officeart/2005/8/layout/chevron2"/>
    <dgm:cxn modelId="{7ED6CE2F-F610-4CCD-AE4B-361398FE4581}" type="presParOf" srcId="{C74A610B-4735-4C05-8CE4-9DE7C59F85FC}" destId="{3C8F9906-0059-43FF-93D2-61A986272CC8}" srcOrd="8" destOrd="0" presId="urn:microsoft.com/office/officeart/2005/8/layout/chevron2"/>
    <dgm:cxn modelId="{46F55928-5957-44BE-8CA0-B1BE9CCF0E50}" type="presParOf" srcId="{3C8F9906-0059-43FF-93D2-61A986272CC8}" destId="{E261B607-F068-469F-8F7F-35FAD0217FBD}" srcOrd="0" destOrd="0" presId="urn:microsoft.com/office/officeart/2005/8/layout/chevron2"/>
    <dgm:cxn modelId="{A94B74A3-1DDA-47A5-821D-13A2888EDE8B}" type="presParOf" srcId="{3C8F9906-0059-43FF-93D2-61A986272CC8}" destId="{07034505-A30D-4207-A22F-0D59EC15344E}" srcOrd="1" destOrd="0" presId="urn:microsoft.com/office/officeart/2005/8/layout/chevron2"/>
    <dgm:cxn modelId="{38037348-3CEE-4B00-85A8-26058B11E884}" type="presParOf" srcId="{C74A610B-4735-4C05-8CE4-9DE7C59F85FC}" destId="{B4F0209D-DE15-40FC-9AE1-B4EE7CAAC0C1}" srcOrd="9" destOrd="0" presId="urn:microsoft.com/office/officeart/2005/8/layout/chevron2"/>
    <dgm:cxn modelId="{5C903D20-2059-4B53-A894-27A60882579D}" type="presParOf" srcId="{C74A610B-4735-4C05-8CE4-9DE7C59F85FC}" destId="{9F63FCC0-5073-4D3B-BDD0-06BEFEB37D8E}" srcOrd="10" destOrd="0" presId="urn:microsoft.com/office/officeart/2005/8/layout/chevron2"/>
    <dgm:cxn modelId="{9AC7CE1E-AFA9-487A-9A05-8BC0CA06E3B3}" type="presParOf" srcId="{9F63FCC0-5073-4D3B-BDD0-06BEFEB37D8E}" destId="{BEEB929B-D7FC-4995-992F-25E8F7C2BFAA}" srcOrd="0" destOrd="0" presId="urn:microsoft.com/office/officeart/2005/8/layout/chevron2"/>
    <dgm:cxn modelId="{A398EC6D-5CBD-4046-8618-E4CDE014B6E5}" type="presParOf" srcId="{9F63FCC0-5073-4D3B-BDD0-06BEFEB37D8E}" destId="{CC59843F-69B9-4834-9F5E-E286FB92ED45}" srcOrd="1" destOrd="0" presId="urn:microsoft.com/office/officeart/2005/8/layout/chevron2"/>
    <dgm:cxn modelId="{8DDD6413-1ADC-46AF-94A1-3F49EBCAB13A}" type="presParOf" srcId="{C74A610B-4735-4C05-8CE4-9DE7C59F85FC}" destId="{C7A169A0-A3F5-41BC-950F-9CE93E075098}" srcOrd="11" destOrd="0" presId="urn:microsoft.com/office/officeart/2005/8/layout/chevron2"/>
    <dgm:cxn modelId="{3A194BB0-3C1E-487D-9745-8C661B8A4985}" type="presParOf" srcId="{C74A610B-4735-4C05-8CE4-9DE7C59F85FC}" destId="{3FDBA326-A144-4819-8403-503D59F8BADE}" srcOrd="12" destOrd="0" presId="urn:microsoft.com/office/officeart/2005/8/layout/chevron2"/>
    <dgm:cxn modelId="{93467318-2CEB-49BE-9F9B-32CEEEEC47D6}" type="presParOf" srcId="{3FDBA326-A144-4819-8403-503D59F8BADE}" destId="{1CBD5559-23A6-4567-8D23-C0A3635FAD97}" srcOrd="0" destOrd="0" presId="urn:microsoft.com/office/officeart/2005/8/layout/chevron2"/>
    <dgm:cxn modelId="{E7530052-1AD9-46FA-8521-F0F1BB711B79}" type="presParOf" srcId="{3FDBA326-A144-4819-8403-503D59F8BADE}" destId="{79580B66-9F03-454A-A444-A40C1B2562B1}" srcOrd="1" destOrd="0" presId="urn:microsoft.com/office/officeart/2005/8/layout/chevron2"/>
    <dgm:cxn modelId="{6BE60C5E-16D5-45ED-AB12-A7ED2D9DAE3D}" type="presParOf" srcId="{C74A610B-4735-4C05-8CE4-9DE7C59F85FC}" destId="{2440A6C8-2462-45F9-A3D8-31589E631CD0}" srcOrd="13" destOrd="0" presId="urn:microsoft.com/office/officeart/2005/8/layout/chevron2"/>
    <dgm:cxn modelId="{E006CEA2-09E0-48BB-8BC9-EEF3A5BAC7F2}" type="presParOf" srcId="{C74A610B-4735-4C05-8CE4-9DE7C59F85FC}" destId="{B1FB374F-5D8D-4EAF-8DC7-2491B39FD134}" srcOrd="14" destOrd="0" presId="urn:microsoft.com/office/officeart/2005/8/layout/chevron2"/>
    <dgm:cxn modelId="{5168C040-F7D9-4707-BD70-7DFFAAAC4858}" type="presParOf" srcId="{B1FB374F-5D8D-4EAF-8DC7-2491B39FD134}" destId="{12FFDFDC-ED34-4BE7-8C08-24FA77BDB2AC}" srcOrd="0" destOrd="0" presId="urn:microsoft.com/office/officeart/2005/8/layout/chevron2"/>
    <dgm:cxn modelId="{C02951E4-5327-4465-8605-5B7681E140FF}" type="presParOf" srcId="{B1FB374F-5D8D-4EAF-8DC7-2491B39FD134}" destId="{93B0E1E3-9330-4CA5-85AB-4691F2DA9C71}" srcOrd="1" destOrd="0" presId="urn:microsoft.com/office/officeart/2005/8/layout/chevron2"/>
    <dgm:cxn modelId="{599CA2F3-04D9-4454-A413-59947C485350}" type="presParOf" srcId="{C74A610B-4735-4C05-8CE4-9DE7C59F85FC}" destId="{BF9B9806-F8F6-473E-877A-5547EEB574E1}" srcOrd="15" destOrd="0" presId="urn:microsoft.com/office/officeart/2005/8/layout/chevron2"/>
    <dgm:cxn modelId="{5249D2A9-11DB-4006-A00C-AA8FEFE76B40}" type="presParOf" srcId="{C74A610B-4735-4C05-8CE4-9DE7C59F85FC}" destId="{7DF68079-389B-453A-BEB7-B9601955FE04}" srcOrd="16" destOrd="0" presId="urn:microsoft.com/office/officeart/2005/8/layout/chevron2"/>
    <dgm:cxn modelId="{13C37AA2-04C8-45E6-B600-E801262DAC7A}" type="presParOf" srcId="{7DF68079-389B-453A-BEB7-B9601955FE04}" destId="{3223042D-27BA-4EA3-8DB9-4877E7686355}" srcOrd="0" destOrd="0" presId="urn:microsoft.com/office/officeart/2005/8/layout/chevron2"/>
    <dgm:cxn modelId="{4FDE2D4E-339F-4069-BF0A-5155849AAD78}" type="presParOf" srcId="{7DF68079-389B-453A-BEB7-B9601955FE04}" destId="{9B34D6C5-94C9-4BE3-BE9F-C5DE53A4AB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0E226-864A-46B8-8135-9F6F0EFB06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53CAA-CF1A-4868-8C30-C8C42FBFDF1B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помощи  детям с аутистическими  расстройствами</a:t>
          </a:r>
          <a:endParaRPr lang="ru-RU" sz="2000" dirty="0"/>
        </a:p>
      </dgm:t>
    </dgm:pt>
    <dgm:pt modelId="{EBF53689-FBE0-47F8-AC2F-925A56BFB62D}" type="parTrans" cxnId="{3E9E0937-C48B-4BCB-AF6A-1CCA8C8D7A72}">
      <dgm:prSet/>
      <dgm:spPr/>
      <dgm:t>
        <a:bodyPr/>
        <a:lstStyle/>
        <a:p>
          <a:endParaRPr lang="ru-RU" sz="1800"/>
        </a:p>
      </dgm:t>
    </dgm:pt>
    <dgm:pt modelId="{FBC1D549-8212-46F5-BEE2-6536D0977984}" type="sibTrans" cxnId="{3E9E0937-C48B-4BCB-AF6A-1CCA8C8D7A72}">
      <dgm:prSet/>
      <dgm:spPr/>
      <dgm:t>
        <a:bodyPr/>
        <a:lstStyle/>
        <a:p>
          <a:endParaRPr lang="ru-RU" sz="1800"/>
        </a:p>
      </dgm:t>
    </dgm:pt>
    <dgm:pt modelId="{E31BE809-2455-43D0-9C17-673F18FF44E6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информационно-разъяснительной кампании для родительской общественности о психолого-педагогическом, медико-социальном, реабилитационном сопровождении детей с расстройствами аутистического спектра;</a:t>
          </a:r>
          <a:endParaRPr lang="ru-RU" sz="1800" dirty="0"/>
        </a:p>
      </dgm:t>
    </dgm:pt>
    <dgm:pt modelId="{EDA36216-6932-40B7-A78E-432D95C17B28}" type="parTrans" cxnId="{F9BD34E8-854A-426B-A292-D371286AD1E5}">
      <dgm:prSet/>
      <dgm:spPr/>
      <dgm:t>
        <a:bodyPr/>
        <a:lstStyle/>
        <a:p>
          <a:endParaRPr lang="ru-RU" sz="1800"/>
        </a:p>
      </dgm:t>
    </dgm:pt>
    <dgm:pt modelId="{B3037288-AD00-4604-92A6-653658C7D531}" type="sibTrans" cxnId="{F9BD34E8-854A-426B-A292-D371286AD1E5}">
      <dgm:prSet/>
      <dgm:spPr/>
      <dgm:t>
        <a:bodyPr/>
        <a:lstStyle/>
        <a:p>
          <a:endParaRPr lang="ru-RU" sz="1800"/>
        </a:p>
      </dgm:t>
    </dgm:pt>
    <dgm:pt modelId="{5B94CFDB-B157-47C6-BBD8-1F3982BF60A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помощи детям с нарушениями слуха</a:t>
          </a:r>
          <a:endParaRPr lang="ru-RU" sz="2000" dirty="0"/>
        </a:p>
      </dgm:t>
    </dgm:pt>
    <dgm:pt modelId="{DC8AB6D4-5676-4F9C-AC83-AFA7302443B9}" type="parTrans" cxnId="{FB01A701-5072-47D8-BC8A-EDCD695256A9}">
      <dgm:prSet/>
      <dgm:spPr/>
      <dgm:t>
        <a:bodyPr/>
        <a:lstStyle/>
        <a:p>
          <a:endParaRPr lang="ru-RU" sz="1800"/>
        </a:p>
      </dgm:t>
    </dgm:pt>
    <dgm:pt modelId="{2D1A3260-498A-4746-A72F-CEC3B2D33F7C}" type="sibTrans" cxnId="{FB01A701-5072-47D8-BC8A-EDCD695256A9}">
      <dgm:prSet/>
      <dgm:spPr/>
      <dgm:t>
        <a:bodyPr/>
        <a:lstStyle/>
        <a:p>
          <a:endParaRPr lang="ru-RU" sz="1800"/>
        </a:p>
      </dgm:t>
    </dgm:pt>
    <dgm:pt modelId="{C3881CC4-15A6-45CF-B073-D3B08F0F94A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Для детей с расстройством слуха в автономном округе с 2006 года на базе БУ «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Сургутская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окружная клиническая больница» организована деятельность клинико-диагностического Центра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сурдологии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слухопротезирования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dirty="0"/>
        </a:p>
      </dgm:t>
    </dgm:pt>
    <dgm:pt modelId="{1BFDA593-1D3C-4DB2-AD05-C8120B40A912}" type="parTrans" cxnId="{92E86A56-637D-4F6A-91CD-881181FF1D65}">
      <dgm:prSet/>
      <dgm:spPr/>
      <dgm:t>
        <a:bodyPr/>
        <a:lstStyle/>
        <a:p>
          <a:endParaRPr lang="ru-RU" sz="1800"/>
        </a:p>
      </dgm:t>
    </dgm:pt>
    <dgm:pt modelId="{6904641D-8649-4E8B-A683-0B4BBC6AF930}" type="sibTrans" cxnId="{92E86A56-637D-4F6A-91CD-881181FF1D65}">
      <dgm:prSet/>
      <dgm:spPr/>
      <dgm:t>
        <a:bodyPr/>
        <a:lstStyle/>
        <a:p>
          <a:endParaRPr lang="ru-RU" sz="1800"/>
        </a:p>
      </dgm:t>
    </dgm:pt>
    <dgm:pt modelId="{63F3DE1B-B4DE-40AA-A186-60F00248388A}">
      <dgm:prSet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специализированн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помощ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сурдологии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пациентам с нарушением слуха в соответствии с порядком и маршрутизацией для получения услуг по комплексной (медицинской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¸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социальной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) 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реабилитации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в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том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числе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заменой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речевых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процессоров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систем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кохлеарной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имплантации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3EAD131-86F5-445D-90C4-251E1AE6A6A9}" type="parTrans" cxnId="{E8CA877A-F6C9-406C-9E3B-BCA7FA4E7BEB}">
      <dgm:prSet/>
      <dgm:spPr/>
      <dgm:t>
        <a:bodyPr/>
        <a:lstStyle/>
        <a:p>
          <a:endParaRPr lang="ru-RU" sz="1800"/>
        </a:p>
      </dgm:t>
    </dgm:pt>
    <dgm:pt modelId="{D94B665F-4A30-4998-A2EA-72CF241B8E1B}" type="sibTrans" cxnId="{E8CA877A-F6C9-406C-9E3B-BCA7FA4E7BEB}">
      <dgm:prSet/>
      <dgm:spPr/>
      <dgm:t>
        <a:bodyPr/>
        <a:lstStyle/>
        <a:p>
          <a:endParaRPr lang="ru-RU" sz="1800"/>
        </a:p>
      </dgm:t>
    </dgm:pt>
    <dgm:pt modelId="{7800768E-B3A0-4062-9415-3CFDC7EEB255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Для родителей, впервые столкнувшимися с нарушением развития ребенка, на базе специализированных медицинских организаций создание школы для родителей, в которых проводят занятия медицинские психологи, а также специалисты по социальной работе.</a:t>
          </a:r>
          <a:endParaRPr lang="ru-RU" sz="1800" dirty="0"/>
        </a:p>
      </dgm:t>
    </dgm:pt>
    <dgm:pt modelId="{A6BFDF0C-D137-47FB-8EB0-1B44DACA7083}" type="parTrans" cxnId="{6AC3E999-DEAB-429E-9482-6A34941736F3}">
      <dgm:prSet/>
      <dgm:spPr/>
    </dgm:pt>
    <dgm:pt modelId="{31CA27CB-E5D2-4368-85DE-46262F04857A}" type="sibTrans" cxnId="{6AC3E999-DEAB-429E-9482-6A34941736F3}">
      <dgm:prSet/>
      <dgm:spPr/>
    </dgm:pt>
    <dgm:pt modelId="{D7736DC8-145D-4E0E-8536-70EAF5DD759C}" type="pres">
      <dgm:prSet presAssocID="{70F0E226-864A-46B8-8135-9F6F0EFB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9D582-8F74-4A3F-A5A1-A33677912695}" type="pres">
      <dgm:prSet presAssocID="{78453CAA-CF1A-4868-8C30-C8C42FBFDF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C8E41-D05F-428F-B8F9-6AB51A4E20BF}" type="pres">
      <dgm:prSet presAssocID="{78453CAA-CF1A-4868-8C30-C8C42FBFDF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D8D46-C417-4856-858D-4A3B6926E3A5}" type="pres">
      <dgm:prSet presAssocID="{5B94CFDB-B157-47C6-BBD8-1F3982BF60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2707-B651-409F-991A-D306FFB67468}" type="pres">
      <dgm:prSet presAssocID="{5B94CFDB-B157-47C6-BBD8-1F3982BF60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BDFF3-96E9-4C29-BD32-EA25FF1A288D}" type="presOf" srcId="{70F0E226-864A-46B8-8135-9F6F0EFB06FD}" destId="{D7736DC8-145D-4E0E-8536-70EAF5DD759C}" srcOrd="0" destOrd="0" presId="urn:microsoft.com/office/officeart/2005/8/layout/vList2"/>
    <dgm:cxn modelId="{E8CA877A-F6C9-406C-9E3B-BCA7FA4E7BEB}" srcId="{5B94CFDB-B157-47C6-BBD8-1F3982BF60A3}" destId="{63F3DE1B-B4DE-40AA-A186-60F00248388A}" srcOrd="1" destOrd="0" parTransId="{D3EAD131-86F5-445D-90C4-251E1AE6A6A9}" sibTransId="{D94B665F-4A30-4998-A2EA-72CF241B8E1B}"/>
    <dgm:cxn modelId="{B9974A5B-0DD5-432A-A413-B36C5125D138}" type="presOf" srcId="{5B94CFDB-B157-47C6-BBD8-1F3982BF60A3}" destId="{8FDD8D46-C417-4856-858D-4A3B6926E3A5}" srcOrd="0" destOrd="0" presId="urn:microsoft.com/office/officeart/2005/8/layout/vList2"/>
    <dgm:cxn modelId="{FB01A701-5072-47D8-BC8A-EDCD695256A9}" srcId="{70F0E226-864A-46B8-8135-9F6F0EFB06FD}" destId="{5B94CFDB-B157-47C6-BBD8-1F3982BF60A3}" srcOrd="1" destOrd="0" parTransId="{DC8AB6D4-5676-4F9C-AC83-AFA7302443B9}" sibTransId="{2D1A3260-498A-4746-A72F-CEC3B2D33F7C}"/>
    <dgm:cxn modelId="{3E9E0937-C48B-4BCB-AF6A-1CCA8C8D7A72}" srcId="{70F0E226-864A-46B8-8135-9F6F0EFB06FD}" destId="{78453CAA-CF1A-4868-8C30-C8C42FBFDF1B}" srcOrd="0" destOrd="0" parTransId="{EBF53689-FBE0-47F8-AC2F-925A56BFB62D}" sibTransId="{FBC1D549-8212-46F5-BEE2-6536D0977984}"/>
    <dgm:cxn modelId="{6AC3E999-DEAB-429E-9482-6A34941736F3}" srcId="{78453CAA-CF1A-4868-8C30-C8C42FBFDF1B}" destId="{7800768E-B3A0-4062-9415-3CFDC7EEB255}" srcOrd="1" destOrd="0" parTransId="{A6BFDF0C-D137-47FB-8EB0-1B44DACA7083}" sibTransId="{31CA27CB-E5D2-4368-85DE-46262F04857A}"/>
    <dgm:cxn modelId="{92E86A56-637D-4F6A-91CD-881181FF1D65}" srcId="{5B94CFDB-B157-47C6-BBD8-1F3982BF60A3}" destId="{C3881CC4-15A6-45CF-B073-D3B08F0F94A4}" srcOrd="0" destOrd="0" parTransId="{1BFDA593-1D3C-4DB2-AD05-C8120B40A912}" sibTransId="{6904641D-8649-4E8B-A683-0B4BBC6AF930}"/>
    <dgm:cxn modelId="{08D92F73-1470-4841-8606-78EE21AE842B}" type="presOf" srcId="{E31BE809-2455-43D0-9C17-673F18FF44E6}" destId="{520C8E41-D05F-428F-B8F9-6AB51A4E20BF}" srcOrd="0" destOrd="0" presId="urn:microsoft.com/office/officeart/2005/8/layout/vList2"/>
    <dgm:cxn modelId="{C40ADC13-7D0E-4292-951C-A6D62568E716}" type="presOf" srcId="{78453CAA-CF1A-4868-8C30-C8C42FBFDF1B}" destId="{45C9D582-8F74-4A3F-A5A1-A33677912695}" srcOrd="0" destOrd="0" presId="urn:microsoft.com/office/officeart/2005/8/layout/vList2"/>
    <dgm:cxn modelId="{A533FF35-A167-4E1C-863A-9FF8D65DEECF}" type="presOf" srcId="{7800768E-B3A0-4062-9415-3CFDC7EEB255}" destId="{520C8E41-D05F-428F-B8F9-6AB51A4E20BF}" srcOrd="0" destOrd="1" presId="urn:microsoft.com/office/officeart/2005/8/layout/vList2"/>
    <dgm:cxn modelId="{F9BD34E8-854A-426B-A292-D371286AD1E5}" srcId="{78453CAA-CF1A-4868-8C30-C8C42FBFDF1B}" destId="{E31BE809-2455-43D0-9C17-673F18FF44E6}" srcOrd="0" destOrd="0" parTransId="{EDA36216-6932-40B7-A78E-432D95C17B28}" sibTransId="{B3037288-AD00-4604-92A6-653658C7D531}"/>
    <dgm:cxn modelId="{582F7072-73DC-48BC-B218-76CCF6D7E20F}" type="presOf" srcId="{63F3DE1B-B4DE-40AA-A186-60F00248388A}" destId="{0C262707-B651-409F-991A-D306FFB67468}" srcOrd="0" destOrd="1" presId="urn:microsoft.com/office/officeart/2005/8/layout/vList2"/>
    <dgm:cxn modelId="{14DBD65C-E8D9-43AA-9F11-72AA080ABFF4}" type="presOf" srcId="{C3881CC4-15A6-45CF-B073-D3B08F0F94A4}" destId="{0C262707-B651-409F-991A-D306FFB67468}" srcOrd="0" destOrd="0" presId="urn:microsoft.com/office/officeart/2005/8/layout/vList2"/>
    <dgm:cxn modelId="{1B3FB257-E02E-479B-B172-0FE8ED9813A9}" type="presParOf" srcId="{D7736DC8-145D-4E0E-8536-70EAF5DD759C}" destId="{45C9D582-8F74-4A3F-A5A1-A33677912695}" srcOrd="0" destOrd="0" presId="urn:microsoft.com/office/officeart/2005/8/layout/vList2"/>
    <dgm:cxn modelId="{37A9E5B3-B669-4653-BEC0-158F2E65B180}" type="presParOf" srcId="{D7736DC8-145D-4E0E-8536-70EAF5DD759C}" destId="{520C8E41-D05F-428F-B8F9-6AB51A4E20BF}" srcOrd="1" destOrd="0" presId="urn:microsoft.com/office/officeart/2005/8/layout/vList2"/>
    <dgm:cxn modelId="{CAACE1B7-3855-4E22-9CBE-CED580CBA247}" type="presParOf" srcId="{D7736DC8-145D-4E0E-8536-70EAF5DD759C}" destId="{8FDD8D46-C417-4856-858D-4A3B6926E3A5}" srcOrd="2" destOrd="0" presId="urn:microsoft.com/office/officeart/2005/8/layout/vList2"/>
    <dgm:cxn modelId="{2C849B9F-9D96-437D-A28F-D88D37D490AB}" type="presParOf" srcId="{D7736DC8-145D-4E0E-8536-70EAF5DD759C}" destId="{0C262707-B651-409F-991A-D306FFB674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0E226-864A-46B8-8135-9F6F0EFB06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53CAA-CF1A-4868-8C30-C8C42FBFDF1B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медицинской помощи детям с особенностями развития</a:t>
          </a:r>
          <a:endParaRPr lang="ru-RU" sz="2000" dirty="0"/>
        </a:p>
      </dgm:t>
    </dgm:pt>
    <dgm:pt modelId="{EBF53689-FBE0-47F8-AC2F-925A56BFB62D}" type="parTrans" cxnId="{3E9E0937-C48B-4BCB-AF6A-1CCA8C8D7A72}">
      <dgm:prSet/>
      <dgm:spPr/>
      <dgm:t>
        <a:bodyPr/>
        <a:lstStyle/>
        <a:p>
          <a:endParaRPr lang="ru-RU" sz="1800"/>
        </a:p>
      </dgm:t>
    </dgm:pt>
    <dgm:pt modelId="{FBC1D549-8212-46F5-BEE2-6536D0977984}" type="sibTrans" cxnId="{3E9E0937-C48B-4BCB-AF6A-1CCA8C8D7A72}">
      <dgm:prSet/>
      <dgm:spPr/>
      <dgm:t>
        <a:bodyPr/>
        <a:lstStyle/>
        <a:p>
          <a:endParaRPr lang="ru-RU" sz="1800"/>
        </a:p>
      </dgm:t>
    </dgm:pt>
    <dgm:pt modelId="{E31BE809-2455-43D0-9C17-673F18FF44E6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 базе медицинских организаций созданы постоянно действующие школы обучения родителей навыкам ухода и реабилитации в домашних условиях за детьми, имеющими особенности развития.</a:t>
          </a:r>
          <a:endParaRPr lang="ru-RU" sz="1800" dirty="0"/>
        </a:p>
      </dgm:t>
    </dgm:pt>
    <dgm:pt modelId="{EDA36216-6932-40B7-A78E-432D95C17B28}" type="parTrans" cxnId="{F9BD34E8-854A-426B-A292-D371286AD1E5}">
      <dgm:prSet/>
      <dgm:spPr/>
      <dgm:t>
        <a:bodyPr/>
        <a:lstStyle/>
        <a:p>
          <a:endParaRPr lang="ru-RU" sz="1800"/>
        </a:p>
      </dgm:t>
    </dgm:pt>
    <dgm:pt modelId="{B3037288-AD00-4604-92A6-653658C7D531}" type="sibTrans" cxnId="{F9BD34E8-854A-426B-A292-D371286AD1E5}">
      <dgm:prSet/>
      <dgm:spPr/>
      <dgm:t>
        <a:bodyPr/>
        <a:lstStyle/>
        <a:p>
          <a:endParaRPr lang="ru-RU" sz="1800"/>
        </a:p>
      </dgm:t>
    </dgm:pt>
    <dgm:pt modelId="{5B94CFDB-B157-47C6-BBD8-1F3982BF60A3}">
      <dgm:prSet phldrT="[Текст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Повышение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информированности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родителей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выпуск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методических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руководств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000" dirty="0"/>
        </a:p>
      </dgm:t>
    </dgm:pt>
    <dgm:pt modelId="{DC8AB6D4-5676-4F9C-AC83-AFA7302443B9}" type="parTrans" cxnId="{FB01A701-5072-47D8-BC8A-EDCD695256A9}">
      <dgm:prSet/>
      <dgm:spPr/>
      <dgm:t>
        <a:bodyPr/>
        <a:lstStyle/>
        <a:p>
          <a:endParaRPr lang="ru-RU" sz="1800"/>
        </a:p>
      </dgm:t>
    </dgm:pt>
    <dgm:pt modelId="{2D1A3260-498A-4746-A72F-CEC3B2D33F7C}" type="sibTrans" cxnId="{FB01A701-5072-47D8-BC8A-EDCD695256A9}">
      <dgm:prSet/>
      <dgm:spPr/>
      <dgm:t>
        <a:bodyPr/>
        <a:lstStyle/>
        <a:p>
          <a:endParaRPr lang="ru-RU" sz="1800"/>
        </a:p>
      </dgm:t>
    </dgm:pt>
    <dgm:pt modelId="{C3881CC4-15A6-45CF-B073-D3B08F0F94A4}">
      <dgm:prSet phldrT="[Текст]" custT="1"/>
      <dgm:spPr/>
      <dgm:t>
        <a:bodyPr/>
        <a:lstStyle/>
        <a:p>
          <a:pPr algn="just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правах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льготах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инвалидов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из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семей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воспитывающих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детей-инвалидов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dirty="0"/>
        </a:p>
      </dgm:t>
    </dgm:pt>
    <dgm:pt modelId="{1BFDA593-1D3C-4DB2-AD05-C8120B40A912}" type="parTrans" cxnId="{92E86A56-637D-4F6A-91CD-881181FF1D65}">
      <dgm:prSet/>
      <dgm:spPr/>
      <dgm:t>
        <a:bodyPr/>
        <a:lstStyle/>
        <a:p>
          <a:endParaRPr lang="ru-RU" sz="1800"/>
        </a:p>
      </dgm:t>
    </dgm:pt>
    <dgm:pt modelId="{6904641D-8649-4E8B-A683-0B4BBC6AF930}" type="sibTrans" cxnId="{92E86A56-637D-4F6A-91CD-881181FF1D65}">
      <dgm:prSet/>
      <dgm:spPr/>
      <dgm:t>
        <a:bodyPr/>
        <a:lstStyle/>
        <a:p>
          <a:endParaRPr lang="ru-RU" sz="1800"/>
        </a:p>
      </dgm:t>
    </dgm:pt>
    <dgm:pt modelId="{45383F26-37A7-46E0-9A6D-22ADB924879D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мерах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социальной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детям-инвалидам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семьям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имеющим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детей-инвалидов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2A5CC-CAC5-4A33-92CB-B79AFF08E830}" type="parTrans" cxnId="{A2A11C58-4F9C-4A7C-8F1B-AB678571C16B}">
      <dgm:prSet/>
      <dgm:spPr/>
      <dgm:t>
        <a:bodyPr/>
        <a:lstStyle/>
        <a:p>
          <a:endParaRPr lang="ru-RU"/>
        </a:p>
      </dgm:t>
    </dgm:pt>
    <dgm:pt modelId="{4C12F78A-F0FB-41D6-A4A6-BDC1D467CC20}" type="sibTrans" cxnId="{A2A11C58-4F9C-4A7C-8F1B-AB678571C16B}">
      <dgm:prSet/>
      <dgm:spPr/>
      <dgm:t>
        <a:bodyPr/>
        <a:lstStyle/>
        <a:p>
          <a:endParaRPr lang="ru-RU"/>
        </a:p>
      </dgm:t>
    </dgm:pt>
    <dgm:pt modelId="{85ECCC56-1B95-481B-B01E-57B624F9FEF3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порядке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действий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родителей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при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оформлении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инвалидности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ребенка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9623E17-E5A1-41CC-BE7A-5C444BA2D28A}" type="parTrans" cxnId="{DEEAFCE8-3DCD-4B70-9252-62BF7BEAD556}">
      <dgm:prSet/>
      <dgm:spPr/>
      <dgm:t>
        <a:bodyPr/>
        <a:lstStyle/>
        <a:p>
          <a:endParaRPr lang="ru-RU"/>
        </a:p>
      </dgm:t>
    </dgm:pt>
    <dgm:pt modelId="{662318A4-61F4-4386-AEA1-E6F63E0B3FEA}" type="sibTrans" cxnId="{DEEAFCE8-3DCD-4B70-9252-62BF7BEAD556}">
      <dgm:prSet/>
      <dgm:spPr/>
      <dgm:t>
        <a:bodyPr/>
        <a:lstStyle/>
        <a:p>
          <a:endParaRPr lang="ru-RU"/>
        </a:p>
      </dgm:t>
    </dgm:pt>
    <dgm:pt modelId="{D7736DC8-145D-4E0E-8536-70EAF5DD759C}" type="pres">
      <dgm:prSet presAssocID="{70F0E226-864A-46B8-8135-9F6F0EFB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9D582-8F74-4A3F-A5A1-A33677912695}" type="pres">
      <dgm:prSet presAssocID="{78453CAA-CF1A-4868-8C30-C8C42FBFDF1B}" presName="parentText" presStyleLbl="node1" presStyleIdx="0" presStyleCnt="2" custScaleY="73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C8E41-D05F-428F-B8F9-6AB51A4E20BF}" type="pres">
      <dgm:prSet presAssocID="{78453CAA-CF1A-4868-8C30-C8C42FBFDF1B}" presName="childText" presStyleLbl="revTx" presStyleIdx="0" presStyleCnt="2" custScaleY="6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D8D46-C417-4856-858D-4A3B6926E3A5}" type="pres">
      <dgm:prSet presAssocID="{5B94CFDB-B157-47C6-BBD8-1F3982BF60A3}" presName="parentText" presStyleLbl="node1" presStyleIdx="1" presStyleCnt="2" custScaleY="76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2707-B651-409F-991A-D306FFB67468}" type="pres">
      <dgm:prSet presAssocID="{5B94CFDB-B157-47C6-BBD8-1F3982BF60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AB9F1-8CFA-4D96-81F0-63E4ACDB3A8D}" type="presOf" srcId="{5B94CFDB-B157-47C6-BBD8-1F3982BF60A3}" destId="{8FDD8D46-C417-4856-858D-4A3B6926E3A5}" srcOrd="0" destOrd="0" presId="urn:microsoft.com/office/officeart/2005/8/layout/vList2"/>
    <dgm:cxn modelId="{FB01A701-5072-47D8-BC8A-EDCD695256A9}" srcId="{70F0E226-864A-46B8-8135-9F6F0EFB06FD}" destId="{5B94CFDB-B157-47C6-BBD8-1F3982BF60A3}" srcOrd="1" destOrd="0" parTransId="{DC8AB6D4-5676-4F9C-AC83-AFA7302443B9}" sibTransId="{2D1A3260-498A-4746-A72F-CEC3B2D33F7C}"/>
    <dgm:cxn modelId="{3E9E0937-C48B-4BCB-AF6A-1CCA8C8D7A72}" srcId="{70F0E226-864A-46B8-8135-9F6F0EFB06FD}" destId="{78453CAA-CF1A-4868-8C30-C8C42FBFDF1B}" srcOrd="0" destOrd="0" parTransId="{EBF53689-FBE0-47F8-AC2F-925A56BFB62D}" sibTransId="{FBC1D549-8212-46F5-BEE2-6536D0977984}"/>
    <dgm:cxn modelId="{92E86A56-637D-4F6A-91CD-881181FF1D65}" srcId="{5B94CFDB-B157-47C6-BBD8-1F3982BF60A3}" destId="{C3881CC4-15A6-45CF-B073-D3B08F0F94A4}" srcOrd="0" destOrd="0" parTransId="{1BFDA593-1D3C-4DB2-AD05-C8120B40A912}" sibTransId="{6904641D-8649-4E8B-A683-0B4BBC6AF930}"/>
    <dgm:cxn modelId="{DEEAFCE8-3DCD-4B70-9252-62BF7BEAD556}" srcId="{5B94CFDB-B157-47C6-BBD8-1F3982BF60A3}" destId="{85ECCC56-1B95-481B-B01E-57B624F9FEF3}" srcOrd="2" destOrd="0" parTransId="{99623E17-E5A1-41CC-BE7A-5C444BA2D28A}" sibTransId="{662318A4-61F4-4386-AEA1-E6F63E0B3FEA}"/>
    <dgm:cxn modelId="{3D6A784E-7AAC-4127-A2C0-F7356E570538}" type="presOf" srcId="{70F0E226-864A-46B8-8135-9F6F0EFB06FD}" destId="{D7736DC8-145D-4E0E-8536-70EAF5DD759C}" srcOrd="0" destOrd="0" presId="urn:microsoft.com/office/officeart/2005/8/layout/vList2"/>
    <dgm:cxn modelId="{6D8EFF53-3C06-4E28-BE7C-F51C6E133F99}" type="presOf" srcId="{E31BE809-2455-43D0-9C17-673F18FF44E6}" destId="{520C8E41-D05F-428F-B8F9-6AB51A4E20BF}" srcOrd="0" destOrd="0" presId="urn:microsoft.com/office/officeart/2005/8/layout/vList2"/>
    <dgm:cxn modelId="{0EC00901-A664-4082-8575-A7FF3F5CCFEA}" type="presOf" srcId="{78453CAA-CF1A-4868-8C30-C8C42FBFDF1B}" destId="{45C9D582-8F74-4A3F-A5A1-A33677912695}" srcOrd="0" destOrd="0" presId="urn:microsoft.com/office/officeart/2005/8/layout/vList2"/>
    <dgm:cxn modelId="{F9BD34E8-854A-426B-A292-D371286AD1E5}" srcId="{78453CAA-CF1A-4868-8C30-C8C42FBFDF1B}" destId="{E31BE809-2455-43D0-9C17-673F18FF44E6}" srcOrd="0" destOrd="0" parTransId="{EDA36216-6932-40B7-A78E-432D95C17B28}" sibTransId="{B3037288-AD00-4604-92A6-653658C7D531}"/>
    <dgm:cxn modelId="{F352C270-2A1F-4A56-9919-140DA92942A5}" type="presOf" srcId="{C3881CC4-15A6-45CF-B073-D3B08F0F94A4}" destId="{0C262707-B651-409F-991A-D306FFB67468}" srcOrd="0" destOrd="0" presId="urn:microsoft.com/office/officeart/2005/8/layout/vList2"/>
    <dgm:cxn modelId="{A2A11C58-4F9C-4A7C-8F1B-AB678571C16B}" srcId="{5B94CFDB-B157-47C6-BBD8-1F3982BF60A3}" destId="{45383F26-37A7-46E0-9A6D-22ADB924879D}" srcOrd="1" destOrd="0" parTransId="{F5F2A5CC-CAC5-4A33-92CB-B79AFF08E830}" sibTransId="{4C12F78A-F0FB-41D6-A4A6-BDC1D467CC20}"/>
    <dgm:cxn modelId="{7C4C2F70-0EB9-48B1-A40C-5AD68759ADB9}" type="presOf" srcId="{45383F26-37A7-46E0-9A6D-22ADB924879D}" destId="{0C262707-B651-409F-991A-D306FFB67468}" srcOrd="0" destOrd="1" presId="urn:microsoft.com/office/officeart/2005/8/layout/vList2"/>
    <dgm:cxn modelId="{7FA2F722-3008-408B-A143-7C279328A366}" type="presOf" srcId="{85ECCC56-1B95-481B-B01E-57B624F9FEF3}" destId="{0C262707-B651-409F-991A-D306FFB67468}" srcOrd="0" destOrd="2" presId="urn:microsoft.com/office/officeart/2005/8/layout/vList2"/>
    <dgm:cxn modelId="{D7B774E8-3749-4AC0-8171-F82111B033A8}" type="presParOf" srcId="{D7736DC8-145D-4E0E-8536-70EAF5DD759C}" destId="{45C9D582-8F74-4A3F-A5A1-A33677912695}" srcOrd="0" destOrd="0" presId="urn:microsoft.com/office/officeart/2005/8/layout/vList2"/>
    <dgm:cxn modelId="{C1410021-AAAA-463E-AF05-983CD189870F}" type="presParOf" srcId="{D7736DC8-145D-4E0E-8536-70EAF5DD759C}" destId="{520C8E41-D05F-428F-B8F9-6AB51A4E20BF}" srcOrd="1" destOrd="0" presId="urn:microsoft.com/office/officeart/2005/8/layout/vList2"/>
    <dgm:cxn modelId="{090F88A8-40FD-436E-8651-5D9CCE37A895}" type="presParOf" srcId="{D7736DC8-145D-4E0E-8536-70EAF5DD759C}" destId="{8FDD8D46-C417-4856-858D-4A3B6926E3A5}" srcOrd="2" destOrd="0" presId="urn:microsoft.com/office/officeart/2005/8/layout/vList2"/>
    <dgm:cxn modelId="{FAE6ED2E-E2DA-4700-BEEF-2E9B3A3F4076}" type="presParOf" srcId="{D7736DC8-145D-4E0E-8536-70EAF5DD759C}" destId="{0C262707-B651-409F-991A-D306FFB674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0E226-864A-46B8-8135-9F6F0EFB06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53CAA-CF1A-4868-8C30-C8C42FBFDF1B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 соответствии с поручением президента Российской Федерации В.В. Путина</a:t>
          </a:r>
          <a:endParaRPr lang="ru-RU" sz="2000" dirty="0"/>
        </a:p>
      </dgm:t>
    </dgm:pt>
    <dgm:pt modelId="{EBF53689-FBE0-47F8-AC2F-925A56BFB62D}" type="parTrans" cxnId="{3E9E0937-C48B-4BCB-AF6A-1CCA8C8D7A72}">
      <dgm:prSet/>
      <dgm:spPr/>
      <dgm:t>
        <a:bodyPr/>
        <a:lstStyle/>
        <a:p>
          <a:endParaRPr lang="ru-RU" sz="1800"/>
        </a:p>
      </dgm:t>
    </dgm:pt>
    <dgm:pt modelId="{FBC1D549-8212-46F5-BEE2-6536D0977984}" type="sibTrans" cxnId="{3E9E0937-C48B-4BCB-AF6A-1CCA8C8D7A72}">
      <dgm:prSet/>
      <dgm:spPr/>
      <dgm:t>
        <a:bodyPr/>
        <a:lstStyle/>
        <a:p>
          <a:endParaRPr lang="ru-RU" sz="1800"/>
        </a:p>
      </dgm:t>
    </dgm:pt>
    <dgm:pt modelId="{E31BE809-2455-43D0-9C17-673F18FF44E6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 мероприятий по дооснащению детских больниц медицинским оборудованием и медицинскими изделиями в соответствии с порядками оказания медицинской помощи,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36216-6932-40B7-A78E-432D95C17B28}" type="parTrans" cxnId="{F9BD34E8-854A-426B-A292-D371286AD1E5}">
      <dgm:prSet/>
      <dgm:spPr/>
      <dgm:t>
        <a:bodyPr/>
        <a:lstStyle/>
        <a:p>
          <a:endParaRPr lang="ru-RU" sz="1800"/>
        </a:p>
      </dgm:t>
    </dgm:pt>
    <dgm:pt modelId="{B3037288-AD00-4604-92A6-653658C7D531}" type="sibTrans" cxnId="{F9BD34E8-854A-426B-A292-D371286AD1E5}">
      <dgm:prSet/>
      <dgm:spPr/>
      <dgm:t>
        <a:bodyPr/>
        <a:lstStyle/>
        <a:p>
          <a:endParaRPr lang="ru-RU" sz="1800"/>
        </a:p>
      </dgm:t>
    </dgm:pt>
    <dgm:pt modelId="{FA0347BB-3D98-46B4-B8D6-64F7255FB50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 по реконструкции, капитальному ремонту и при необходимости строительству новых больниц.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59C84-CBE5-441F-8094-5CFC23009927}" type="parTrans" cxnId="{DE1FA3FE-831C-4DD2-90C3-126DD515FE96}">
      <dgm:prSet/>
      <dgm:spPr/>
      <dgm:t>
        <a:bodyPr/>
        <a:lstStyle/>
        <a:p>
          <a:endParaRPr lang="ru-RU"/>
        </a:p>
      </dgm:t>
    </dgm:pt>
    <dgm:pt modelId="{A449144D-8BF3-47B4-8F76-547F4517876A}" type="sibTrans" cxnId="{DE1FA3FE-831C-4DD2-90C3-126DD515FE96}">
      <dgm:prSet/>
      <dgm:spPr/>
      <dgm:t>
        <a:bodyPr/>
        <a:lstStyle/>
        <a:p>
          <a:endParaRPr lang="ru-RU"/>
        </a:p>
      </dgm:t>
    </dgm:pt>
    <dgm:pt modelId="{C5AFCDF5-830B-4938-AF43-0B87DABC4A5A}">
      <dgm:prSet phldrT="[Текст]" custT="1"/>
      <dgm:spPr/>
      <dgm:t>
        <a:bodyPr/>
        <a:lstStyle/>
        <a:p>
          <a:pPr algn="just"/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8C7CE-FBD6-4DFD-B4B5-6AB012E7341E}" type="parTrans" cxnId="{B847D7FE-E135-4BF0-9064-8E5BA099D669}">
      <dgm:prSet/>
      <dgm:spPr/>
      <dgm:t>
        <a:bodyPr/>
        <a:lstStyle/>
        <a:p>
          <a:endParaRPr lang="ru-RU"/>
        </a:p>
      </dgm:t>
    </dgm:pt>
    <dgm:pt modelId="{5D0E6462-F934-43A7-9AC8-DD45F8C5598D}" type="sibTrans" cxnId="{B847D7FE-E135-4BF0-9064-8E5BA099D669}">
      <dgm:prSet/>
      <dgm:spPr/>
      <dgm:t>
        <a:bodyPr/>
        <a:lstStyle/>
        <a:p>
          <a:endParaRPr lang="ru-RU"/>
        </a:p>
      </dgm:t>
    </dgm:pt>
    <dgm:pt modelId="{D7736DC8-145D-4E0E-8536-70EAF5DD759C}" type="pres">
      <dgm:prSet presAssocID="{70F0E226-864A-46B8-8135-9F6F0EFB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9D582-8F74-4A3F-A5A1-A33677912695}" type="pres">
      <dgm:prSet presAssocID="{78453CAA-CF1A-4868-8C30-C8C42FBFDF1B}" presName="parentText" presStyleLbl="node1" presStyleIdx="0" presStyleCnt="1" custScaleY="73113" custLinFactNeighborY="-5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C8E41-D05F-428F-B8F9-6AB51A4E20BF}" type="pres">
      <dgm:prSet presAssocID="{78453CAA-CF1A-4868-8C30-C8C42FBFDF1B}" presName="childText" presStyleLbl="revTx" presStyleIdx="0" presStyleCnt="1" custScaleY="6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9588D-66CC-4113-B872-8084A59F3397}" type="presOf" srcId="{C5AFCDF5-830B-4938-AF43-0B87DABC4A5A}" destId="{520C8E41-D05F-428F-B8F9-6AB51A4E20BF}" srcOrd="0" destOrd="1" presId="urn:microsoft.com/office/officeart/2005/8/layout/vList2"/>
    <dgm:cxn modelId="{9828956B-9CB7-41FD-847B-86579106B4C7}" type="presOf" srcId="{E31BE809-2455-43D0-9C17-673F18FF44E6}" destId="{520C8E41-D05F-428F-B8F9-6AB51A4E20BF}" srcOrd="0" destOrd="0" presId="urn:microsoft.com/office/officeart/2005/8/layout/vList2"/>
    <dgm:cxn modelId="{4A6B59FC-6D2B-4B31-85C0-73D13695C1C8}" type="presOf" srcId="{70F0E226-864A-46B8-8135-9F6F0EFB06FD}" destId="{D7736DC8-145D-4E0E-8536-70EAF5DD759C}" srcOrd="0" destOrd="0" presId="urn:microsoft.com/office/officeart/2005/8/layout/vList2"/>
    <dgm:cxn modelId="{A6F97E69-47E5-4B96-B90B-5FB619BA05BA}" type="presOf" srcId="{78453CAA-CF1A-4868-8C30-C8C42FBFDF1B}" destId="{45C9D582-8F74-4A3F-A5A1-A33677912695}" srcOrd="0" destOrd="0" presId="urn:microsoft.com/office/officeart/2005/8/layout/vList2"/>
    <dgm:cxn modelId="{F9BD34E8-854A-426B-A292-D371286AD1E5}" srcId="{78453CAA-CF1A-4868-8C30-C8C42FBFDF1B}" destId="{E31BE809-2455-43D0-9C17-673F18FF44E6}" srcOrd="0" destOrd="0" parTransId="{EDA36216-6932-40B7-A78E-432D95C17B28}" sibTransId="{B3037288-AD00-4604-92A6-653658C7D531}"/>
    <dgm:cxn modelId="{DE1FA3FE-831C-4DD2-90C3-126DD515FE96}" srcId="{78453CAA-CF1A-4868-8C30-C8C42FBFDF1B}" destId="{FA0347BB-3D98-46B4-B8D6-64F7255FB504}" srcOrd="2" destOrd="0" parTransId="{B8A59C84-CBE5-441F-8094-5CFC23009927}" sibTransId="{A449144D-8BF3-47B4-8F76-547F4517876A}"/>
    <dgm:cxn modelId="{3E9E0937-C48B-4BCB-AF6A-1CCA8C8D7A72}" srcId="{70F0E226-864A-46B8-8135-9F6F0EFB06FD}" destId="{78453CAA-CF1A-4868-8C30-C8C42FBFDF1B}" srcOrd="0" destOrd="0" parTransId="{EBF53689-FBE0-47F8-AC2F-925A56BFB62D}" sibTransId="{FBC1D549-8212-46F5-BEE2-6536D0977984}"/>
    <dgm:cxn modelId="{731D5548-C21B-49B4-9231-B84263A6FE66}" type="presOf" srcId="{FA0347BB-3D98-46B4-B8D6-64F7255FB504}" destId="{520C8E41-D05F-428F-B8F9-6AB51A4E20BF}" srcOrd="0" destOrd="2" presId="urn:microsoft.com/office/officeart/2005/8/layout/vList2"/>
    <dgm:cxn modelId="{B847D7FE-E135-4BF0-9064-8E5BA099D669}" srcId="{78453CAA-CF1A-4868-8C30-C8C42FBFDF1B}" destId="{C5AFCDF5-830B-4938-AF43-0B87DABC4A5A}" srcOrd="1" destOrd="0" parTransId="{BDE8C7CE-FBD6-4DFD-B4B5-6AB012E7341E}" sibTransId="{5D0E6462-F934-43A7-9AC8-DD45F8C5598D}"/>
    <dgm:cxn modelId="{CEA528A8-320A-4762-9275-C6766F1FC21E}" type="presParOf" srcId="{D7736DC8-145D-4E0E-8536-70EAF5DD759C}" destId="{45C9D582-8F74-4A3F-A5A1-A33677912695}" srcOrd="0" destOrd="0" presId="urn:microsoft.com/office/officeart/2005/8/layout/vList2"/>
    <dgm:cxn modelId="{3494D180-38E1-42DF-9EB2-6917C6022F33}" type="presParOf" srcId="{D7736DC8-145D-4E0E-8536-70EAF5DD759C}" destId="{520C8E41-D05F-428F-B8F9-6AB51A4E20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F73F76-18A2-4F59-A84D-F0CA508EE4BC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646EF4-054E-448F-9886-D954D63D51EC}">
      <dgm:prSet phldrT="[Текст]" custT="1"/>
      <dgm:spPr/>
      <dgm:t>
        <a:bodyPr/>
        <a:lstStyle/>
        <a:p>
          <a:r>
            <a:rPr lang="ru-RU" sz="1800" b="1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17 региональных высокотехнологичных центров  </a:t>
          </a:r>
          <a:endParaRPr lang="ru-RU" sz="1800" b="1" dirty="0">
            <a:solidFill>
              <a:schemeClr val="tx1"/>
            </a:solidFill>
          </a:endParaRPr>
        </a:p>
      </dgm:t>
    </dgm:pt>
    <dgm:pt modelId="{5CFEFAE3-D147-4440-ADC8-9BC7D5B266C8}" type="parTrans" cxnId="{C1DEA4EB-79E8-4850-8B87-8E388B76E9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ABEEE6-CC4B-410F-92E3-62CDC37D7CAC}" type="sibTrans" cxnId="{C1DEA4EB-79E8-4850-8B87-8E388B76E9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DF426A-B03D-4466-B19B-0A757D286F7E}">
      <dgm:prSet phldrT="[Текст]" custT="1"/>
      <dgm:spPr/>
      <dgm:t>
        <a:bodyPr/>
        <a:lstStyle/>
        <a:p>
          <a:r>
            <a:rPr lang="ru-RU" sz="1800" b="0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в 2017 году оказано ВМП </a:t>
          </a:r>
          <a:r>
            <a:rPr lang="ru-RU" sz="1800" b="1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12 877 </a:t>
          </a:r>
          <a:r>
            <a:rPr lang="ru-RU" sz="1800" b="0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пациентам</a:t>
          </a:r>
        </a:p>
        <a:p>
          <a:r>
            <a:rPr lang="ru-RU" sz="2000" b="1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План на 2018 год 13166 пациентов</a:t>
          </a:r>
          <a:endParaRPr lang="ru-RU" sz="2000" b="1" dirty="0">
            <a:solidFill>
              <a:schemeClr val="tx1"/>
            </a:solidFill>
          </a:endParaRPr>
        </a:p>
      </dgm:t>
    </dgm:pt>
    <dgm:pt modelId="{9E56F9CC-B779-4B27-80D6-15FBF688C280}" type="parTrans" cxnId="{71BC9DA0-42F9-4F56-A993-B45EDEA26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489434-9854-4537-A2AB-BDE117E4C05A}" type="sibTrans" cxnId="{71BC9DA0-42F9-4F56-A993-B45EDEA26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659749-E193-4F46-90B1-4A2FB760E66C}">
      <dgm:prSet phldrT="[Текст]"/>
      <dgm:spPr/>
      <dgm:t>
        <a:bodyPr/>
        <a:lstStyle/>
        <a:p>
          <a:r>
            <a:rPr lang="ru-RU" b="0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это </a:t>
          </a:r>
          <a:r>
            <a:rPr lang="ru-RU" b="1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в 50 раз </a:t>
          </a:r>
          <a:r>
            <a:rPr lang="ru-RU" b="0" i="0" u="none" strike="noStrike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превышает объемы ВМП 2007 года (начало развития данного направления в здравоохранении)</a:t>
          </a:r>
          <a:endParaRPr lang="ru-RU" dirty="0">
            <a:solidFill>
              <a:schemeClr val="tx1"/>
            </a:solidFill>
          </a:endParaRPr>
        </a:p>
      </dgm:t>
    </dgm:pt>
    <dgm:pt modelId="{DFCAD4FB-0398-46E6-89A3-DF4307845E01}" type="parTrans" cxnId="{345EF8F5-BD47-4F46-8CC0-234DCC734D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66AEF5-6893-4CC8-B552-DB5AD6A5D7C0}" type="sibTrans" cxnId="{345EF8F5-BD47-4F46-8CC0-234DCC734D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DA8332-C284-477E-A4CE-1F5F03FBF2AA}" type="pres">
      <dgm:prSet presAssocID="{83F73F76-18A2-4F59-A84D-F0CA508EE4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1484E-946E-4AAF-B9AF-C930912EC6F6}" type="pres">
      <dgm:prSet presAssocID="{C6646EF4-054E-448F-9886-D954D63D51EC}" presName="parTxOnly" presStyleLbl="node1" presStyleIdx="0" presStyleCnt="3" custScaleX="110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20D4D-5815-4644-A8AE-D747089B97EF}" type="pres">
      <dgm:prSet presAssocID="{C1ABEEE6-CC4B-410F-92E3-62CDC37D7CAC}" presName="parTxOnlySpace" presStyleCnt="0"/>
      <dgm:spPr/>
    </dgm:pt>
    <dgm:pt modelId="{8ECBC6BF-FF04-4A27-990A-0EC32305888D}" type="pres">
      <dgm:prSet presAssocID="{12DF426A-B03D-4466-B19B-0A757D286F7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6F00B-0A3B-40F6-9FBA-7304A77622B8}" type="pres">
      <dgm:prSet presAssocID="{CB489434-9854-4537-A2AB-BDE117E4C05A}" presName="parTxOnlySpace" presStyleCnt="0"/>
      <dgm:spPr/>
    </dgm:pt>
    <dgm:pt modelId="{BAE533C1-758F-4C8A-8ED3-E45519264FE3}" type="pres">
      <dgm:prSet presAssocID="{DE659749-E193-4F46-90B1-4A2FB760E6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EA4EB-79E8-4850-8B87-8E388B76E9DF}" srcId="{83F73F76-18A2-4F59-A84D-F0CA508EE4BC}" destId="{C6646EF4-054E-448F-9886-D954D63D51EC}" srcOrd="0" destOrd="0" parTransId="{5CFEFAE3-D147-4440-ADC8-9BC7D5B266C8}" sibTransId="{C1ABEEE6-CC4B-410F-92E3-62CDC37D7CAC}"/>
    <dgm:cxn modelId="{19B519B9-5573-435F-B31F-1B7C481AC737}" type="presOf" srcId="{DE659749-E193-4F46-90B1-4A2FB760E66C}" destId="{BAE533C1-758F-4C8A-8ED3-E45519264FE3}" srcOrd="0" destOrd="0" presId="urn:microsoft.com/office/officeart/2005/8/layout/chevron1"/>
    <dgm:cxn modelId="{71BC9DA0-42F9-4F56-A993-B45EDEA26166}" srcId="{83F73F76-18A2-4F59-A84D-F0CA508EE4BC}" destId="{12DF426A-B03D-4466-B19B-0A757D286F7E}" srcOrd="1" destOrd="0" parTransId="{9E56F9CC-B779-4B27-80D6-15FBF688C280}" sibTransId="{CB489434-9854-4537-A2AB-BDE117E4C05A}"/>
    <dgm:cxn modelId="{345EF8F5-BD47-4F46-8CC0-234DCC734DFA}" srcId="{83F73F76-18A2-4F59-A84D-F0CA508EE4BC}" destId="{DE659749-E193-4F46-90B1-4A2FB760E66C}" srcOrd="2" destOrd="0" parTransId="{DFCAD4FB-0398-46E6-89A3-DF4307845E01}" sibTransId="{6E66AEF5-6893-4CC8-B552-DB5AD6A5D7C0}"/>
    <dgm:cxn modelId="{FB99377C-1259-43C9-BC9C-8C26A1EE1878}" type="presOf" srcId="{12DF426A-B03D-4466-B19B-0A757D286F7E}" destId="{8ECBC6BF-FF04-4A27-990A-0EC32305888D}" srcOrd="0" destOrd="0" presId="urn:microsoft.com/office/officeart/2005/8/layout/chevron1"/>
    <dgm:cxn modelId="{2C335352-2525-4DF7-AE56-DB31DF91BE1A}" type="presOf" srcId="{83F73F76-18A2-4F59-A84D-F0CA508EE4BC}" destId="{C3DA8332-C284-477E-A4CE-1F5F03FBF2AA}" srcOrd="0" destOrd="0" presId="urn:microsoft.com/office/officeart/2005/8/layout/chevron1"/>
    <dgm:cxn modelId="{5B49B8C9-369B-4EE8-B137-6838BE31EC89}" type="presOf" srcId="{C6646EF4-054E-448F-9886-D954D63D51EC}" destId="{2191484E-946E-4AAF-B9AF-C930912EC6F6}" srcOrd="0" destOrd="0" presId="urn:microsoft.com/office/officeart/2005/8/layout/chevron1"/>
    <dgm:cxn modelId="{D0F6C5B8-FF4D-4854-A389-C8B13C9F9F1B}" type="presParOf" srcId="{C3DA8332-C284-477E-A4CE-1F5F03FBF2AA}" destId="{2191484E-946E-4AAF-B9AF-C930912EC6F6}" srcOrd="0" destOrd="0" presId="urn:microsoft.com/office/officeart/2005/8/layout/chevron1"/>
    <dgm:cxn modelId="{3DA47DA2-C5CF-46D3-839B-AAB8ADFEEE01}" type="presParOf" srcId="{C3DA8332-C284-477E-A4CE-1F5F03FBF2AA}" destId="{74E20D4D-5815-4644-A8AE-D747089B97EF}" srcOrd="1" destOrd="0" presId="urn:microsoft.com/office/officeart/2005/8/layout/chevron1"/>
    <dgm:cxn modelId="{84DEC12D-1D62-4920-8D33-0DE9B421B603}" type="presParOf" srcId="{C3DA8332-C284-477E-A4CE-1F5F03FBF2AA}" destId="{8ECBC6BF-FF04-4A27-990A-0EC32305888D}" srcOrd="2" destOrd="0" presId="urn:microsoft.com/office/officeart/2005/8/layout/chevron1"/>
    <dgm:cxn modelId="{04752101-D2C4-45FE-B276-2B6D3D8EF168}" type="presParOf" srcId="{C3DA8332-C284-477E-A4CE-1F5F03FBF2AA}" destId="{9E76F00B-0A3B-40F6-9FBA-7304A77622B8}" srcOrd="3" destOrd="0" presId="urn:microsoft.com/office/officeart/2005/8/layout/chevron1"/>
    <dgm:cxn modelId="{56ABD080-005B-403E-8E4B-6152B27EB48E}" type="presParOf" srcId="{C3DA8332-C284-477E-A4CE-1F5F03FBF2AA}" destId="{BAE533C1-758F-4C8A-8ED3-E45519264F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83C94-880F-493D-B9BB-55A9899663A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05FE03FD-6C9D-42F3-91E4-6E14446DFA91}">
      <dgm:prSet phldrT="[Текст]" custT="1"/>
      <dgm:spPr/>
      <dgm:t>
        <a:bodyPr/>
        <a:lstStyle/>
        <a:p>
          <a:pPr algn="just" rtl="0"/>
          <a:r>
            <a:rPr lang="ru-RU" sz="1600" b="0" i="0" u="none" strike="noStrike" cap="none" baseline="0" dirty="0" smtClean="0">
              <a:latin typeface="Arial" pitchFamily="34"/>
              <a:ea typeface="Microsoft YaHei"/>
              <a:cs typeface="Arial" pitchFamily="34"/>
            </a:rPr>
            <a:t>Только 10% нуждающихся в ВМП пациентов направляются на лечение в Федеральные центры.  Показатель удовлетворенности (обеспеченности) населения Югры в ВМП (отношение числа направленных на ВМП к числу получивших соответствующую медицинскую помощь) в 2017 году обеспечен на уровне 95 %.</a:t>
          </a:r>
          <a:endParaRPr lang="ru-RU" sz="1600" dirty="0"/>
        </a:p>
      </dgm:t>
    </dgm:pt>
    <dgm:pt modelId="{BDA58EFD-3367-4279-9178-D093D1E8EF8D}" type="parTrans" cxnId="{C6C88B76-DDBC-4D76-9E27-F40D71F9D52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22C1571-FE8B-4165-A53E-4441AECB116C}" type="sibTrans" cxnId="{C6C88B76-DDBC-4D76-9E27-F40D71F9D52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F45A0A9-B3C4-4C4C-9A27-7ECE3BFBCF9A}">
      <dgm:prSet phldrT="[Текст]" custT="1"/>
      <dgm:spPr/>
      <dgm:t>
        <a:bodyPr/>
        <a:lstStyle/>
        <a:p>
          <a:pPr algn="just" rtl="0"/>
          <a:r>
            <a:rPr lang="ru-RU" sz="1600" b="0" i="0" u="none" strike="noStrike" cap="none" baseline="0" dirty="0" smtClean="0">
              <a:latin typeface="Arial" pitchFamily="34"/>
              <a:ea typeface="Microsoft YaHei"/>
              <a:cs typeface="Arial" pitchFamily="34"/>
            </a:rPr>
            <a:t>Органная трансплантация - единственный профиль ВМП, который не оказывался до октября 2015 года. До конца 2018 года БУ «Окружная клиническая больница» запланировала провести </a:t>
          </a:r>
          <a:br>
            <a:rPr lang="ru-RU" sz="1600" b="0" i="0" u="none" strike="noStrike" cap="none" baseline="0" dirty="0" smtClean="0">
              <a:latin typeface="Arial" pitchFamily="34"/>
              <a:ea typeface="Microsoft YaHei"/>
              <a:cs typeface="Arial" pitchFamily="34"/>
            </a:rPr>
          </a:br>
          <a:r>
            <a:rPr lang="ru-RU" sz="1600" b="0" i="0" u="none" strike="noStrike" cap="none" baseline="0" dirty="0" smtClean="0">
              <a:latin typeface="Arial" pitchFamily="34"/>
              <a:ea typeface="Microsoft YaHei"/>
              <a:cs typeface="Arial" pitchFamily="34"/>
            </a:rPr>
            <a:t>6 трансплантаций  почек (в 1 квартале проведено уже 2 трансплантации), чем обеспечит потребность </a:t>
          </a:r>
          <a:r>
            <a:rPr lang="ru-RU" sz="1600" b="0" i="0" u="none" strike="noStrike" cap="none" baseline="0" dirty="0" err="1" smtClean="0">
              <a:latin typeface="Arial" pitchFamily="34"/>
              <a:ea typeface="Microsoft YaHei"/>
              <a:cs typeface="Arial" pitchFamily="34"/>
            </a:rPr>
            <a:t>югорчан</a:t>
          </a:r>
          <a:r>
            <a:rPr lang="ru-RU" sz="1600" b="0" i="0" u="none" strike="noStrike" cap="none" baseline="0" dirty="0" smtClean="0">
              <a:latin typeface="Arial" pitchFamily="34"/>
              <a:ea typeface="Microsoft YaHei"/>
              <a:cs typeface="Arial" pitchFamily="34"/>
            </a:rPr>
            <a:t> в указанном виде помощи. В период 2015-2017 г.г. почка пересажена 14 пациентам. </a:t>
          </a:r>
          <a:endParaRPr lang="ru-RU" sz="1600" dirty="0"/>
        </a:p>
      </dgm:t>
    </dgm:pt>
    <dgm:pt modelId="{1B8C250E-69BE-4C77-B1A6-940913AA5D6A}" type="parTrans" cxnId="{176A332E-8DBC-46C0-8422-37A9549519C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F71971F-833A-431E-8C31-663D5206465C}" type="sibTrans" cxnId="{176A332E-8DBC-46C0-8422-37A9549519C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FDE9B50-E4C9-4E0F-92F0-C93B51A70F06}">
      <dgm:prSet phldrT="[Текст]" custT="1"/>
      <dgm:spPr/>
      <dgm:t>
        <a:bodyPr/>
        <a:lstStyle/>
        <a:p>
          <a:pPr algn="just"/>
          <a:r>
            <a:rPr lang="ru-RU" sz="16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Обеспечена 100 % возможность для пациентов, страдающих новообразованиями головы, головного/спинного мозга и позвоночника, при наличии медицинских показаний, получить услуги с использованием установки стереотаксического облучения «Гамма-нож». В 2017 году около 100 больных пролечены с применением данной технологии за счет средств бюджета автономного округа, бесплатно для пациентов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FE085-805C-40CD-B570-E92A6671B6A9}" type="parTrans" cxnId="{DC5B6759-ABD6-4E19-ADC7-28D32B7B8AB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4EB95D9-A5D5-4E7F-95CA-920F93381253}" type="sibTrans" cxnId="{DC5B6759-ABD6-4E19-ADC7-28D32B7B8AB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828ED68-5F64-4709-B478-E2BF346CC1EB}" type="pres">
      <dgm:prSet presAssocID="{12883C94-880F-493D-B9BB-55A9899663A0}" presName="linear" presStyleCnt="0">
        <dgm:presLayoutVars>
          <dgm:dir/>
          <dgm:resizeHandles val="exact"/>
        </dgm:presLayoutVars>
      </dgm:prSet>
      <dgm:spPr/>
    </dgm:pt>
    <dgm:pt modelId="{CFC1E860-ECE0-4EBB-BECB-9BF8F492168D}" type="pres">
      <dgm:prSet presAssocID="{05FE03FD-6C9D-42F3-91E4-6E14446DFA91}" presName="comp" presStyleCnt="0"/>
      <dgm:spPr/>
    </dgm:pt>
    <dgm:pt modelId="{1AA624E1-95D1-4B52-93C6-296F3CE4FF87}" type="pres">
      <dgm:prSet presAssocID="{05FE03FD-6C9D-42F3-91E4-6E14446DFA91}" presName="box" presStyleLbl="node1" presStyleIdx="0" presStyleCnt="3"/>
      <dgm:spPr/>
      <dgm:t>
        <a:bodyPr/>
        <a:lstStyle/>
        <a:p>
          <a:endParaRPr lang="ru-RU"/>
        </a:p>
      </dgm:t>
    </dgm:pt>
    <dgm:pt modelId="{385C9A9F-E8FA-4D20-A6A0-AF91910B9D2F}" type="pres">
      <dgm:prSet presAssocID="{05FE03FD-6C9D-42F3-91E4-6E14446DFA9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CA51159C-F928-49AB-83B3-400989B0C81B}" type="pres">
      <dgm:prSet presAssocID="{05FE03FD-6C9D-42F3-91E4-6E14446DFA9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CC74-BEFD-4C6F-8AB0-3E1AC8A04979}" type="pres">
      <dgm:prSet presAssocID="{A22C1571-FE8B-4165-A53E-4441AECB116C}" presName="spacer" presStyleCnt="0"/>
      <dgm:spPr/>
    </dgm:pt>
    <dgm:pt modelId="{3B9BEAB5-743A-4147-A026-55EF45AA3636}" type="pres">
      <dgm:prSet presAssocID="{6F45A0A9-B3C4-4C4C-9A27-7ECE3BFBCF9A}" presName="comp" presStyleCnt="0"/>
      <dgm:spPr/>
    </dgm:pt>
    <dgm:pt modelId="{4465B07F-A7C1-45F7-8891-FC2C822752BF}" type="pres">
      <dgm:prSet presAssocID="{6F45A0A9-B3C4-4C4C-9A27-7ECE3BFBCF9A}" presName="box" presStyleLbl="node1" presStyleIdx="1" presStyleCnt="3"/>
      <dgm:spPr/>
      <dgm:t>
        <a:bodyPr/>
        <a:lstStyle/>
        <a:p>
          <a:endParaRPr lang="ru-RU"/>
        </a:p>
      </dgm:t>
    </dgm:pt>
    <dgm:pt modelId="{AB74A812-63F4-4A2E-B29F-E7311446BB74}" type="pres">
      <dgm:prSet presAssocID="{6F45A0A9-B3C4-4C4C-9A27-7ECE3BFBCF9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E7A3C71D-8877-4A37-BFB5-246E189CE527}" type="pres">
      <dgm:prSet presAssocID="{6F45A0A9-B3C4-4C4C-9A27-7ECE3BFBCF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FFD0-2618-4032-B16F-3A2FE8BD9262}" type="pres">
      <dgm:prSet presAssocID="{CF71971F-833A-431E-8C31-663D5206465C}" presName="spacer" presStyleCnt="0"/>
      <dgm:spPr/>
    </dgm:pt>
    <dgm:pt modelId="{519610E2-5E3D-4739-9CD0-032DF131F5B4}" type="pres">
      <dgm:prSet presAssocID="{7FDE9B50-E4C9-4E0F-92F0-C93B51A70F06}" presName="comp" presStyleCnt="0"/>
      <dgm:spPr/>
    </dgm:pt>
    <dgm:pt modelId="{143B3CF9-8AFE-4A34-8512-E82CB858CAD1}" type="pres">
      <dgm:prSet presAssocID="{7FDE9B50-E4C9-4E0F-92F0-C93B51A70F06}" presName="box" presStyleLbl="node1" presStyleIdx="2" presStyleCnt="3"/>
      <dgm:spPr/>
      <dgm:t>
        <a:bodyPr/>
        <a:lstStyle/>
        <a:p>
          <a:endParaRPr lang="ru-RU"/>
        </a:p>
      </dgm:t>
    </dgm:pt>
    <dgm:pt modelId="{33E1B444-4760-414A-99BB-8E9E0D8FA778}" type="pres">
      <dgm:prSet presAssocID="{7FDE9B50-E4C9-4E0F-92F0-C93B51A70F06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9DDC5F7F-7756-4B5F-B4E4-6B7FE1A01C5A}" type="pres">
      <dgm:prSet presAssocID="{7FDE9B50-E4C9-4E0F-92F0-C93B51A70F0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88B76-DDBC-4D76-9E27-F40D71F9D526}" srcId="{12883C94-880F-493D-B9BB-55A9899663A0}" destId="{05FE03FD-6C9D-42F3-91E4-6E14446DFA91}" srcOrd="0" destOrd="0" parTransId="{BDA58EFD-3367-4279-9178-D093D1E8EF8D}" sibTransId="{A22C1571-FE8B-4165-A53E-4441AECB116C}"/>
    <dgm:cxn modelId="{A64CC386-2A52-4111-9EE7-0A1E79AC8AB3}" type="presOf" srcId="{05FE03FD-6C9D-42F3-91E4-6E14446DFA91}" destId="{1AA624E1-95D1-4B52-93C6-296F3CE4FF87}" srcOrd="0" destOrd="0" presId="urn:microsoft.com/office/officeart/2005/8/layout/vList4"/>
    <dgm:cxn modelId="{16BD41F8-CB7F-41E9-BB86-2779B6B6EF16}" type="presOf" srcId="{7FDE9B50-E4C9-4E0F-92F0-C93B51A70F06}" destId="{143B3CF9-8AFE-4A34-8512-E82CB858CAD1}" srcOrd="0" destOrd="0" presId="urn:microsoft.com/office/officeart/2005/8/layout/vList4"/>
    <dgm:cxn modelId="{176A332E-8DBC-46C0-8422-37A9549519C0}" srcId="{12883C94-880F-493D-B9BB-55A9899663A0}" destId="{6F45A0A9-B3C4-4C4C-9A27-7ECE3BFBCF9A}" srcOrd="1" destOrd="0" parTransId="{1B8C250E-69BE-4C77-B1A6-940913AA5D6A}" sibTransId="{CF71971F-833A-431E-8C31-663D5206465C}"/>
    <dgm:cxn modelId="{87F64047-B29E-4E66-AB38-1339DEB9191C}" type="presOf" srcId="{6F45A0A9-B3C4-4C4C-9A27-7ECE3BFBCF9A}" destId="{4465B07F-A7C1-45F7-8891-FC2C822752BF}" srcOrd="0" destOrd="0" presId="urn:microsoft.com/office/officeart/2005/8/layout/vList4"/>
    <dgm:cxn modelId="{96B5653A-B065-445E-858A-6597EF4ACF9B}" type="presOf" srcId="{6F45A0A9-B3C4-4C4C-9A27-7ECE3BFBCF9A}" destId="{E7A3C71D-8877-4A37-BFB5-246E189CE527}" srcOrd="1" destOrd="0" presId="urn:microsoft.com/office/officeart/2005/8/layout/vList4"/>
    <dgm:cxn modelId="{C85619D5-D7CC-4C88-8187-6136CB96BE92}" type="presOf" srcId="{12883C94-880F-493D-B9BB-55A9899663A0}" destId="{0828ED68-5F64-4709-B478-E2BF346CC1EB}" srcOrd="0" destOrd="0" presId="urn:microsoft.com/office/officeart/2005/8/layout/vList4"/>
    <dgm:cxn modelId="{4B6BAC4C-9886-431D-903B-4F149D929E85}" type="presOf" srcId="{7FDE9B50-E4C9-4E0F-92F0-C93B51A70F06}" destId="{9DDC5F7F-7756-4B5F-B4E4-6B7FE1A01C5A}" srcOrd="1" destOrd="0" presId="urn:microsoft.com/office/officeart/2005/8/layout/vList4"/>
    <dgm:cxn modelId="{757BCB18-C4F1-4870-AD2D-A0731FBAD63F}" type="presOf" srcId="{05FE03FD-6C9D-42F3-91E4-6E14446DFA91}" destId="{CA51159C-F928-49AB-83B3-400989B0C81B}" srcOrd="1" destOrd="0" presId="urn:microsoft.com/office/officeart/2005/8/layout/vList4"/>
    <dgm:cxn modelId="{DC5B6759-ABD6-4E19-ADC7-28D32B7B8ABF}" srcId="{12883C94-880F-493D-B9BB-55A9899663A0}" destId="{7FDE9B50-E4C9-4E0F-92F0-C93B51A70F06}" srcOrd="2" destOrd="0" parTransId="{3B6FE085-805C-40CD-B570-E92A6671B6A9}" sibTransId="{D4EB95D9-A5D5-4E7F-95CA-920F93381253}"/>
    <dgm:cxn modelId="{DD535289-78A6-4293-9817-FBE0157534FD}" type="presParOf" srcId="{0828ED68-5F64-4709-B478-E2BF346CC1EB}" destId="{CFC1E860-ECE0-4EBB-BECB-9BF8F492168D}" srcOrd="0" destOrd="0" presId="urn:microsoft.com/office/officeart/2005/8/layout/vList4"/>
    <dgm:cxn modelId="{0CF33F4D-9987-4075-B206-C3F3FAA6570D}" type="presParOf" srcId="{CFC1E860-ECE0-4EBB-BECB-9BF8F492168D}" destId="{1AA624E1-95D1-4B52-93C6-296F3CE4FF87}" srcOrd="0" destOrd="0" presId="urn:microsoft.com/office/officeart/2005/8/layout/vList4"/>
    <dgm:cxn modelId="{4509C281-E46F-4D76-8D2E-44F3D3C4FCC9}" type="presParOf" srcId="{CFC1E860-ECE0-4EBB-BECB-9BF8F492168D}" destId="{385C9A9F-E8FA-4D20-A6A0-AF91910B9D2F}" srcOrd="1" destOrd="0" presId="urn:microsoft.com/office/officeart/2005/8/layout/vList4"/>
    <dgm:cxn modelId="{8B1C42EF-178F-411A-9E1D-39456FB8E598}" type="presParOf" srcId="{CFC1E860-ECE0-4EBB-BECB-9BF8F492168D}" destId="{CA51159C-F928-49AB-83B3-400989B0C81B}" srcOrd="2" destOrd="0" presId="urn:microsoft.com/office/officeart/2005/8/layout/vList4"/>
    <dgm:cxn modelId="{0C722E09-9B4B-4F96-931C-E39D25D0D0DD}" type="presParOf" srcId="{0828ED68-5F64-4709-B478-E2BF346CC1EB}" destId="{5CB3CC74-BEFD-4C6F-8AB0-3E1AC8A04979}" srcOrd="1" destOrd="0" presId="urn:microsoft.com/office/officeart/2005/8/layout/vList4"/>
    <dgm:cxn modelId="{CA695CB4-982E-4943-8BB1-3889DE0A5378}" type="presParOf" srcId="{0828ED68-5F64-4709-B478-E2BF346CC1EB}" destId="{3B9BEAB5-743A-4147-A026-55EF45AA3636}" srcOrd="2" destOrd="0" presId="urn:microsoft.com/office/officeart/2005/8/layout/vList4"/>
    <dgm:cxn modelId="{FD11D318-542E-48E5-BA8E-25B6061C10E2}" type="presParOf" srcId="{3B9BEAB5-743A-4147-A026-55EF45AA3636}" destId="{4465B07F-A7C1-45F7-8891-FC2C822752BF}" srcOrd="0" destOrd="0" presId="urn:microsoft.com/office/officeart/2005/8/layout/vList4"/>
    <dgm:cxn modelId="{976F97DB-C871-4CF2-B597-A6402A2B23E7}" type="presParOf" srcId="{3B9BEAB5-743A-4147-A026-55EF45AA3636}" destId="{AB74A812-63F4-4A2E-B29F-E7311446BB74}" srcOrd="1" destOrd="0" presId="urn:microsoft.com/office/officeart/2005/8/layout/vList4"/>
    <dgm:cxn modelId="{D52C3DCF-60A9-4D94-8F42-88247C7BBC78}" type="presParOf" srcId="{3B9BEAB5-743A-4147-A026-55EF45AA3636}" destId="{E7A3C71D-8877-4A37-BFB5-246E189CE527}" srcOrd="2" destOrd="0" presId="urn:microsoft.com/office/officeart/2005/8/layout/vList4"/>
    <dgm:cxn modelId="{9FEF8536-95E5-4BD2-BD7B-DC03AF47DF01}" type="presParOf" srcId="{0828ED68-5F64-4709-B478-E2BF346CC1EB}" destId="{0AA2FFD0-2618-4032-B16F-3A2FE8BD9262}" srcOrd="3" destOrd="0" presId="urn:microsoft.com/office/officeart/2005/8/layout/vList4"/>
    <dgm:cxn modelId="{D4291625-F8D3-4BE1-9BE1-E431DBEC0AC0}" type="presParOf" srcId="{0828ED68-5F64-4709-B478-E2BF346CC1EB}" destId="{519610E2-5E3D-4739-9CD0-032DF131F5B4}" srcOrd="4" destOrd="0" presId="urn:microsoft.com/office/officeart/2005/8/layout/vList4"/>
    <dgm:cxn modelId="{2913528D-C678-4A68-91AC-620192E98053}" type="presParOf" srcId="{519610E2-5E3D-4739-9CD0-032DF131F5B4}" destId="{143B3CF9-8AFE-4A34-8512-E82CB858CAD1}" srcOrd="0" destOrd="0" presId="urn:microsoft.com/office/officeart/2005/8/layout/vList4"/>
    <dgm:cxn modelId="{6A6B2E51-7584-4ABD-A022-4717550A6252}" type="presParOf" srcId="{519610E2-5E3D-4739-9CD0-032DF131F5B4}" destId="{33E1B444-4760-414A-99BB-8E9E0D8FA778}" srcOrd="1" destOrd="0" presId="urn:microsoft.com/office/officeart/2005/8/layout/vList4"/>
    <dgm:cxn modelId="{3DA4B684-AC80-4B4A-B204-72F5BABFCC84}" type="presParOf" srcId="{519610E2-5E3D-4739-9CD0-032DF131F5B4}" destId="{9DDC5F7F-7756-4B5F-B4E4-6B7FE1A01C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13F7E6-91DA-4621-AC32-3FE2FD15ABDF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446B7-F91D-4338-88AA-286A6200D55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altLang="ru-RU" sz="1800" dirty="0" smtClean="0">
              <a:latin typeface="Arial" charset="0"/>
              <a:cs typeface="Arial" charset="0"/>
            </a:rPr>
            <a:t>Реализация вносимых изменений позволит достичь в 2018 году следующих показателей: </a:t>
          </a:r>
          <a:endParaRPr lang="ru-RU" sz="1800" dirty="0"/>
        </a:p>
      </dgm:t>
    </dgm:pt>
    <dgm:pt modelId="{4C96BB17-ECF1-454A-ADDB-798533B589D5}" type="parTrans" cxnId="{A2B5E3B1-D5DE-4087-B3AD-B7F46D5E99DC}">
      <dgm:prSet/>
      <dgm:spPr/>
      <dgm:t>
        <a:bodyPr/>
        <a:lstStyle/>
        <a:p>
          <a:endParaRPr lang="ru-RU"/>
        </a:p>
      </dgm:t>
    </dgm:pt>
    <dgm:pt modelId="{7DDFE769-38D4-4992-ABCB-2626B9FCEB1F}" type="sibTrans" cxnId="{A2B5E3B1-D5DE-4087-B3AD-B7F46D5E99DC}">
      <dgm:prSet/>
      <dgm:spPr/>
      <dgm:t>
        <a:bodyPr/>
        <a:lstStyle/>
        <a:p>
          <a:endParaRPr lang="ru-RU"/>
        </a:p>
      </dgm:t>
    </dgm:pt>
    <dgm:pt modelId="{0366B835-CBB4-4FDD-8902-FC2F5EB3225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altLang="ru-RU" sz="1600" dirty="0" smtClean="0">
              <a:latin typeface="Arial" charset="0"/>
              <a:cs typeface="Arial" charset="0"/>
            </a:rPr>
            <a:t>Снижение числа вновь выявляемых случаев инфицирования вирусом иммунодефицита человека на 5% от числа предыдущего года. </a:t>
          </a:r>
          <a:endParaRPr lang="ru-RU" sz="1600" dirty="0"/>
        </a:p>
      </dgm:t>
    </dgm:pt>
    <dgm:pt modelId="{BF528B59-321E-45BB-873D-8DDC8A811018}" type="parTrans" cxnId="{0AAC821D-2F37-4B7B-9001-B9CE85579781}">
      <dgm:prSet/>
      <dgm:spPr/>
      <dgm:t>
        <a:bodyPr/>
        <a:lstStyle/>
        <a:p>
          <a:endParaRPr lang="ru-RU"/>
        </a:p>
      </dgm:t>
    </dgm:pt>
    <dgm:pt modelId="{CF01836A-54BE-4C91-B68A-D0BF784C9BCC}" type="sibTrans" cxnId="{0AAC821D-2F37-4B7B-9001-B9CE85579781}">
      <dgm:prSet/>
      <dgm:spPr/>
      <dgm:t>
        <a:bodyPr/>
        <a:lstStyle/>
        <a:p>
          <a:endParaRPr lang="ru-RU"/>
        </a:p>
      </dgm:t>
    </dgm:pt>
    <dgm:pt modelId="{6443485E-46A5-4198-AD25-CCF246268F7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altLang="ru-RU" sz="1400" dirty="0" smtClean="0">
              <a:latin typeface="Arial" charset="0"/>
              <a:cs typeface="Arial" charset="0"/>
            </a:rPr>
            <a:t>Увеличение в 2018 году доли населения, охваченного тестированием на ВИЧ-инфекцию до 30% </a:t>
          </a:r>
          <a:r>
            <a: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 условии соответствующего финансирования мероприятий по увеличению охвата населения медицинским освидетельствованием на ВИЧ-инфекцию, а также при сохранении соответствующего финансирования в последующие годы)</a:t>
          </a:r>
          <a:endParaRPr lang="ru-RU" sz="1400" dirty="0"/>
        </a:p>
      </dgm:t>
    </dgm:pt>
    <dgm:pt modelId="{26A525CD-C06E-426A-A845-21859F220406}" type="parTrans" cxnId="{72A0B0EB-9F83-46B3-AA9F-E461B2F67692}">
      <dgm:prSet/>
      <dgm:spPr/>
      <dgm:t>
        <a:bodyPr/>
        <a:lstStyle/>
        <a:p>
          <a:endParaRPr lang="ru-RU"/>
        </a:p>
      </dgm:t>
    </dgm:pt>
    <dgm:pt modelId="{56DB6B6C-E54F-42F0-BA80-DE568DBD12FF}" type="sibTrans" cxnId="{72A0B0EB-9F83-46B3-AA9F-E461B2F67692}">
      <dgm:prSet/>
      <dgm:spPr/>
      <dgm:t>
        <a:bodyPr/>
        <a:lstStyle/>
        <a:p>
          <a:endParaRPr lang="ru-RU"/>
        </a:p>
      </dgm:t>
    </dgm:pt>
    <dgm:pt modelId="{D4E37380-6AA3-4C8E-B23F-54F43703AF3F}">
      <dgm:prSet phldrT="[Текст]" custT="1"/>
      <dgm:spPr/>
      <dgm:t>
        <a:bodyPr/>
        <a:lstStyle/>
        <a:p>
          <a:r>
            <a: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уровня информированности населения по вопросам ВИЧ-инфекции не менее  70%</a:t>
          </a:r>
          <a:endParaRPr lang="ru-RU" sz="1600" dirty="0"/>
        </a:p>
      </dgm:t>
    </dgm:pt>
    <dgm:pt modelId="{D3A1A2B6-8B72-44CA-96D1-586CDE575021}" type="parTrans" cxnId="{5993DEC0-1C09-4A56-A043-A60998D932F4}">
      <dgm:prSet/>
      <dgm:spPr/>
      <dgm:t>
        <a:bodyPr/>
        <a:lstStyle/>
        <a:p>
          <a:endParaRPr lang="ru-RU"/>
        </a:p>
      </dgm:t>
    </dgm:pt>
    <dgm:pt modelId="{F8FB3513-1C06-46FB-8C15-62FAE30516A0}" type="sibTrans" cxnId="{5993DEC0-1C09-4A56-A043-A60998D932F4}">
      <dgm:prSet/>
      <dgm:spPr/>
      <dgm:t>
        <a:bodyPr/>
        <a:lstStyle/>
        <a:p>
          <a:endParaRPr lang="ru-RU"/>
        </a:p>
      </dgm:t>
    </dgm:pt>
    <dgm:pt modelId="{FC765EA1-4452-463A-AD49-DC868E23D9DC}" type="pres">
      <dgm:prSet presAssocID="{1013F7E6-91DA-4621-AC32-3FE2FD15ABD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2C905-180C-4E7C-86C4-FE192253F56C}" type="pres">
      <dgm:prSet presAssocID="{EF1446B7-F91D-4338-88AA-286A6200D552}" presName="root" presStyleCnt="0">
        <dgm:presLayoutVars>
          <dgm:chMax/>
          <dgm:chPref val="4"/>
        </dgm:presLayoutVars>
      </dgm:prSet>
      <dgm:spPr/>
    </dgm:pt>
    <dgm:pt modelId="{E476FFA9-8989-4FDF-B7A8-73DD1D87D8E2}" type="pres">
      <dgm:prSet presAssocID="{EF1446B7-F91D-4338-88AA-286A6200D552}" presName="rootComposite" presStyleCnt="0">
        <dgm:presLayoutVars/>
      </dgm:prSet>
      <dgm:spPr/>
    </dgm:pt>
    <dgm:pt modelId="{4B5A14BF-CE85-46EF-BC34-83E629E08069}" type="pres">
      <dgm:prSet presAssocID="{EF1446B7-F91D-4338-88AA-286A6200D552}" presName="rootText" presStyleLbl="node0" presStyleIdx="0" presStyleCnt="1" custScaleY="53301" custLinFactNeighborX="-13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8D3195B-97D3-493F-9922-DB73270D02B3}" type="pres">
      <dgm:prSet presAssocID="{EF1446B7-F91D-4338-88AA-286A6200D552}" presName="childShape" presStyleCnt="0">
        <dgm:presLayoutVars>
          <dgm:chMax val="0"/>
          <dgm:chPref val="0"/>
        </dgm:presLayoutVars>
      </dgm:prSet>
      <dgm:spPr/>
    </dgm:pt>
    <dgm:pt modelId="{F05DF11B-98E3-4B17-80F7-716FF4692FD8}" type="pres">
      <dgm:prSet presAssocID="{0366B835-CBB4-4FDD-8902-FC2F5EB32254}" presName="childComposite" presStyleCnt="0">
        <dgm:presLayoutVars>
          <dgm:chMax val="0"/>
          <dgm:chPref val="0"/>
        </dgm:presLayoutVars>
      </dgm:prSet>
      <dgm:spPr/>
    </dgm:pt>
    <dgm:pt modelId="{2206C401-E4E5-4D85-BE9F-76DEBBBD71F7}" type="pres">
      <dgm:prSet presAssocID="{0366B835-CBB4-4FDD-8902-FC2F5EB32254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8745115-6194-4DAD-85DB-14B9DACDF6B8}" type="pres">
      <dgm:prSet presAssocID="{0366B835-CBB4-4FDD-8902-FC2F5EB3225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22AC8-7934-429F-B015-0391A93EC1D5}" type="pres">
      <dgm:prSet presAssocID="{6443485E-46A5-4198-AD25-CCF246268F7A}" presName="childComposite" presStyleCnt="0">
        <dgm:presLayoutVars>
          <dgm:chMax val="0"/>
          <dgm:chPref val="0"/>
        </dgm:presLayoutVars>
      </dgm:prSet>
      <dgm:spPr/>
    </dgm:pt>
    <dgm:pt modelId="{A541352A-D7FD-4CE8-A0D9-E5E598C5F202}" type="pres">
      <dgm:prSet presAssocID="{6443485E-46A5-4198-AD25-CCF246268F7A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7AD7034-D7F1-4FFD-9E44-1543E9C0414D}" type="pres">
      <dgm:prSet presAssocID="{6443485E-46A5-4198-AD25-CCF246268F7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BCE51-1B7F-4EFA-BBC5-9FEEFABC9FB0}" type="pres">
      <dgm:prSet presAssocID="{D4E37380-6AA3-4C8E-B23F-54F43703AF3F}" presName="childComposite" presStyleCnt="0">
        <dgm:presLayoutVars>
          <dgm:chMax val="0"/>
          <dgm:chPref val="0"/>
        </dgm:presLayoutVars>
      </dgm:prSet>
      <dgm:spPr/>
    </dgm:pt>
    <dgm:pt modelId="{AB3D7E9A-E2F0-45C5-B1DF-0668162E82E5}" type="pres">
      <dgm:prSet presAssocID="{D4E37380-6AA3-4C8E-B23F-54F43703AF3F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080FA03-506F-4A71-B7E7-F3C48C77266E}" type="pres">
      <dgm:prSet presAssocID="{D4E37380-6AA3-4C8E-B23F-54F43703AF3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0B0EB-9F83-46B3-AA9F-E461B2F67692}" srcId="{EF1446B7-F91D-4338-88AA-286A6200D552}" destId="{6443485E-46A5-4198-AD25-CCF246268F7A}" srcOrd="1" destOrd="0" parTransId="{26A525CD-C06E-426A-A845-21859F220406}" sibTransId="{56DB6B6C-E54F-42F0-BA80-DE568DBD12FF}"/>
    <dgm:cxn modelId="{674E30FF-05C6-46D5-BA33-BD6C9F359992}" type="presOf" srcId="{D4E37380-6AA3-4C8E-B23F-54F43703AF3F}" destId="{6080FA03-506F-4A71-B7E7-F3C48C77266E}" srcOrd="0" destOrd="0" presId="urn:microsoft.com/office/officeart/2008/layout/PictureAccentList"/>
    <dgm:cxn modelId="{A2B5E3B1-D5DE-4087-B3AD-B7F46D5E99DC}" srcId="{1013F7E6-91DA-4621-AC32-3FE2FD15ABDF}" destId="{EF1446B7-F91D-4338-88AA-286A6200D552}" srcOrd="0" destOrd="0" parTransId="{4C96BB17-ECF1-454A-ADDB-798533B589D5}" sibTransId="{7DDFE769-38D4-4992-ABCB-2626B9FCEB1F}"/>
    <dgm:cxn modelId="{0B37892B-4321-4F96-8453-B6B4C3EFB7BA}" type="presOf" srcId="{0366B835-CBB4-4FDD-8902-FC2F5EB32254}" destId="{F8745115-6194-4DAD-85DB-14B9DACDF6B8}" srcOrd="0" destOrd="0" presId="urn:microsoft.com/office/officeart/2008/layout/PictureAccentList"/>
    <dgm:cxn modelId="{5993DEC0-1C09-4A56-A043-A60998D932F4}" srcId="{EF1446B7-F91D-4338-88AA-286A6200D552}" destId="{D4E37380-6AA3-4C8E-B23F-54F43703AF3F}" srcOrd="2" destOrd="0" parTransId="{D3A1A2B6-8B72-44CA-96D1-586CDE575021}" sibTransId="{F8FB3513-1C06-46FB-8C15-62FAE30516A0}"/>
    <dgm:cxn modelId="{44C8DDF6-16C7-445E-A75F-50E7BF357A20}" type="presOf" srcId="{EF1446B7-F91D-4338-88AA-286A6200D552}" destId="{4B5A14BF-CE85-46EF-BC34-83E629E08069}" srcOrd="0" destOrd="0" presId="urn:microsoft.com/office/officeart/2008/layout/PictureAccentList"/>
    <dgm:cxn modelId="{792DA6B5-5104-4204-B2B9-32C501DA58B1}" type="presOf" srcId="{1013F7E6-91DA-4621-AC32-3FE2FD15ABDF}" destId="{FC765EA1-4452-463A-AD49-DC868E23D9DC}" srcOrd="0" destOrd="0" presId="urn:microsoft.com/office/officeart/2008/layout/PictureAccentList"/>
    <dgm:cxn modelId="{E63B7C40-C35A-4FA6-A3CF-B944C745A989}" type="presOf" srcId="{6443485E-46A5-4198-AD25-CCF246268F7A}" destId="{F7AD7034-D7F1-4FFD-9E44-1543E9C0414D}" srcOrd="0" destOrd="0" presId="urn:microsoft.com/office/officeart/2008/layout/PictureAccentList"/>
    <dgm:cxn modelId="{0AAC821D-2F37-4B7B-9001-B9CE85579781}" srcId="{EF1446B7-F91D-4338-88AA-286A6200D552}" destId="{0366B835-CBB4-4FDD-8902-FC2F5EB32254}" srcOrd="0" destOrd="0" parTransId="{BF528B59-321E-45BB-873D-8DDC8A811018}" sibTransId="{CF01836A-54BE-4C91-B68A-D0BF784C9BCC}"/>
    <dgm:cxn modelId="{7BD317E6-11C4-4A80-B7E7-21057160FFD7}" type="presParOf" srcId="{FC765EA1-4452-463A-AD49-DC868E23D9DC}" destId="{6392C905-180C-4E7C-86C4-FE192253F56C}" srcOrd="0" destOrd="0" presId="urn:microsoft.com/office/officeart/2008/layout/PictureAccentList"/>
    <dgm:cxn modelId="{3F28D88A-E7C5-4E53-ABAD-2ECF038C3276}" type="presParOf" srcId="{6392C905-180C-4E7C-86C4-FE192253F56C}" destId="{E476FFA9-8989-4FDF-B7A8-73DD1D87D8E2}" srcOrd="0" destOrd="0" presId="urn:microsoft.com/office/officeart/2008/layout/PictureAccentList"/>
    <dgm:cxn modelId="{4223B12F-166F-4681-8A83-84B3BA44CE71}" type="presParOf" srcId="{E476FFA9-8989-4FDF-B7A8-73DD1D87D8E2}" destId="{4B5A14BF-CE85-46EF-BC34-83E629E08069}" srcOrd="0" destOrd="0" presId="urn:microsoft.com/office/officeart/2008/layout/PictureAccentList"/>
    <dgm:cxn modelId="{E423311D-2A7F-4210-AF90-91E3E964C5A4}" type="presParOf" srcId="{6392C905-180C-4E7C-86C4-FE192253F56C}" destId="{18D3195B-97D3-493F-9922-DB73270D02B3}" srcOrd="1" destOrd="0" presId="urn:microsoft.com/office/officeart/2008/layout/PictureAccentList"/>
    <dgm:cxn modelId="{1F351D4B-3A17-4FA2-98C3-1EF0E6CC8662}" type="presParOf" srcId="{18D3195B-97D3-493F-9922-DB73270D02B3}" destId="{F05DF11B-98E3-4B17-80F7-716FF4692FD8}" srcOrd="0" destOrd="0" presId="urn:microsoft.com/office/officeart/2008/layout/PictureAccentList"/>
    <dgm:cxn modelId="{6D524031-A98D-4087-9D4A-030F189F5BBD}" type="presParOf" srcId="{F05DF11B-98E3-4B17-80F7-716FF4692FD8}" destId="{2206C401-E4E5-4D85-BE9F-76DEBBBD71F7}" srcOrd="0" destOrd="0" presId="urn:microsoft.com/office/officeart/2008/layout/PictureAccentList"/>
    <dgm:cxn modelId="{1CA7B411-CF9F-43EE-A7B8-FF9DA6BDE8F2}" type="presParOf" srcId="{F05DF11B-98E3-4B17-80F7-716FF4692FD8}" destId="{F8745115-6194-4DAD-85DB-14B9DACDF6B8}" srcOrd="1" destOrd="0" presId="urn:microsoft.com/office/officeart/2008/layout/PictureAccentList"/>
    <dgm:cxn modelId="{BB399A98-AF72-4ADE-9FAB-8656D518B168}" type="presParOf" srcId="{18D3195B-97D3-493F-9922-DB73270D02B3}" destId="{2A022AC8-7934-429F-B015-0391A93EC1D5}" srcOrd="1" destOrd="0" presId="urn:microsoft.com/office/officeart/2008/layout/PictureAccentList"/>
    <dgm:cxn modelId="{C112AFE8-8218-4DE8-B3BA-0522346072EE}" type="presParOf" srcId="{2A022AC8-7934-429F-B015-0391A93EC1D5}" destId="{A541352A-D7FD-4CE8-A0D9-E5E598C5F202}" srcOrd="0" destOrd="0" presId="urn:microsoft.com/office/officeart/2008/layout/PictureAccentList"/>
    <dgm:cxn modelId="{019BB318-8556-48CC-A50E-0B33C3590E46}" type="presParOf" srcId="{2A022AC8-7934-429F-B015-0391A93EC1D5}" destId="{F7AD7034-D7F1-4FFD-9E44-1543E9C0414D}" srcOrd="1" destOrd="0" presId="urn:microsoft.com/office/officeart/2008/layout/PictureAccentList"/>
    <dgm:cxn modelId="{778C4191-FFD7-4D70-B686-AB5A58A561EB}" type="presParOf" srcId="{18D3195B-97D3-493F-9922-DB73270D02B3}" destId="{B80BCE51-1B7F-4EFA-BBC5-9FEEFABC9FB0}" srcOrd="2" destOrd="0" presId="urn:microsoft.com/office/officeart/2008/layout/PictureAccentList"/>
    <dgm:cxn modelId="{02E94939-BCC6-4EA8-8F0D-FE11B078B3A7}" type="presParOf" srcId="{B80BCE51-1B7F-4EFA-BBC5-9FEEFABC9FB0}" destId="{AB3D7E9A-E2F0-45C5-B1DF-0668162E82E5}" srcOrd="0" destOrd="0" presId="urn:microsoft.com/office/officeart/2008/layout/PictureAccentList"/>
    <dgm:cxn modelId="{7E672688-C6E0-4E8A-BFA3-C996FF40D817}" type="presParOf" srcId="{B80BCE51-1B7F-4EFA-BBC5-9FEEFABC9FB0}" destId="{6080FA03-506F-4A71-B7E7-F3C48C77266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79508F-F9FB-443F-AA3A-A32C671F2D7C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B8D317-FABF-497B-8A62-D2FF1DA85CB4}">
      <dgm:prSet phldrT="[Текст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dirty="0" smtClean="0">
              <a:latin typeface="Arial" charset="0"/>
              <a:cs typeface="Arial" charset="0"/>
            </a:rPr>
            <a:t>В соответствии с законом автономного округа от 26.06.2012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dirty="0" smtClean="0">
              <a:latin typeface="Arial" charset="0"/>
              <a:cs typeface="Arial" charset="0"/>
            </a:rPr>
            <a:t>№ 86-оз «О регулировании отдельных вопросов в сфере охраны здоровья граждан в  Ханты-Мансийском автономном округе – Югре» планируется привлечение для работы:</a:t>
          </a:r>
          <a:endParaRPr lang="ru-RU" dirty="0"/>
        </a:p>
      </dgm:t>
    </dgm:pt>
    <dgm:pt modelId="{760C55EB-6273-485E-9594-549002EC817A}" type="parTrans" cxnId="{792D6C77-5E20-48E5-8A51-FC22D4C9BEC7}">
      <dgm:prSet/>
      <dgm:spPr/>
      <dgm:t>
        <a:bodyPr/>
        <a:lstStyle/>
        <a:p>
          <a:endParaRPr lang="ru-RU"/>
        </a:p>
      </dgm:t>
    </dgm:pt>
    <dgm:pt modelId="{8B523ABA-D65A-4977-8B3F-E593B06B7905}" type="sibTrans" cxnId="{792D6C77-5E20-48E5-8A51-FC22D4C9BEC7}">
      <dgm:prSet/>
      <dgm:spPr/>
      <dgm:t>
        <a:bodyPr/>
        <a:lstStyle/>
        <a:p>
          <a:endParaRPr lang="ru-RU"/>
        </a:p>
      </dgm:t>
    </dgm:pt>
    <dgm:pt modelId="{2E618A99-9532-4258-8ACA-A0833131B7B7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altLang="ru-RU" b="1" dirty="0" smtClean="0">
              <a:solidFill>
                <a:srgbClr val="FF0000"/>
              </a:solidFill>
              <a:latin typeface="Arial" charset="0"/>
              <a:cs typeface="Arial" charset="0"/>
            </a:rPr>
            <a:t>43 врачей</a:t>
          </a:r>
          <a:r>
            <a:rPr lang="ru-RU" altLang="ru-RU" dirty="0" smtClean="0">
              <a:solidFill>
                <a:srgbClr val="FF0000"/>
              </a:solidFill>
              <a:latin typeface="Arial" charset="0"/>
              <a:cs typeface="Arial" charset="0"/>
            </a:rPr>
            <a:t> востребованных специальностей из других субъектов Российской Федерации в города с низкой укомплектованностью врачами</a:t>
          </a:r>
          <a:endParaRPr lang="ru-RU" dirty="0">
            <a:solidFill>
              <a:srgbClr val="FF0000"/>
            </a:solidFill>
          </a:endParaRPr>
        </a:p>
      </dgm:t>
    </dgm:pt>
    <dgm:pt modelId="{ED1028C3-9146-4586-89BD-38FC7FF6DA5B}" type="parTrans" cxnId="{6AE2A22D-1739-4A89-B21C-89DBD29D5C9A}">
      <dgm:prSet/>
      <dgm:spPr/>
      <dgm:t>
        <a:bodyPr/>
        <a:lstStyle/>
        <a:p>
          <a:endParaRPr lang="ru-RU"/>
        </a:p>
      </dgm:t>
    </dgm:pt>
    <dgm:pt modelId="{AC341693-6763-472A-8E71-D89C1881A5D3}" type="sibTrans" cxnId="{6AE2A22D-1739-4A89-B21C-89DBD29D5C9A}">
      <dgm:prSet/>
      <dgm:spPr/>
      <dgm:t>
        <a:bodyPr/>
        <a:lstStyle/>
        <a:p>
          <a:endParaRPr lang="ru-RU"/>
        </a:p>
      </dgm:t>
    </dgm:pt>
    <dgm:pt modelId="{F84836D3-92CA-437E-B08D-ADA9471F0CCD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altLang="ru-RU" b="1" dirty="0" smtClean="0">
              <a:solidFill>
                <a:srgbClr val="FF0000"/>
              </a:solidFill>
              <a:latin typeface="Arial" charset="0"/>
              <a:cs typeface="Arial" charset="0"/>
            </a:rPr>
            <a:t>10 работников </a:t>
          </a:r>
          <a:r>
            <a:rPr lang="ru-RU" altLang="ru-RU" dirty="0" err="1" smtClean="0">
              <a:solidFill>
                <a:srgbClr val="FF0000"/>
              </a:solidFill>
              <a:latin typeface="Arial" charset="0"/>
              <a:cs typeface="Arial" charset="0"/>
            </a:rPr>
            <a:t>фельдшерско</a:t>
          </a:r>
          <a:r>
            <a:rPr lang="ru-RU" altLang="ru-RU" dirty="0" smtClean="0">
              <a:solidFill>
                <a:srgbClr val="FF0000"/>
              </a:solidFill>
              <a:latin typeface="Arial" charset="0"/>
              <a:cs typeface="Arial" charset="0"/>
            </a:rPr>
            <a:t> - акушерских пунктов</a:t>
          </a:r>
          <a:endParaRPr lang="ru-RU" dirty="0">
            <a:solidFill>
              <a:srgbClr val="FF0000"/>
            </a:solidFill>
          </a:endParaRPr>
        </a:p>
      </dgm:t>
    </dgm:pt>
    <dgm:pt modelId="{3B211F10-A80C-4BCA-BEE4-62086E1BF4B2}" type="parTrans" cxnId="{47A024ED-A90E-44BF-A3EC-9F75C8DF841E}">
      <dgm:prSet/>
      <dgm:spPr/>
      <dgm:t>
        <a:bodyPr/>
        <a:lstStyle/>
        <a:p>
          <a:endParaRPr lang="ru-RU"/>
        </a:p>
      </dgm:t>
    </dgm:pt>
    <dgm:pt modelId="{F990284A-00A7-432F-8565-30895F30FBDE}" type="sibTrans" cxnId="{47A024ED-A90E-44BF-A3EC-9F75C8DF841E}">
      <dgm:prSet/>
      <dgm:spPr/>
      <dgm:t>
        <a:bodyPr/>
        <a:lstStyle/>
        <a:p>
          <a:endParaRPr lang="ru-RU"/>
        </a:p>
      </dgm:t>
    </dgm:pt>
    <dgm:pt modelId="{12417EF9-90E0-4234-98F5-32ADF14BFB0C}" type="pres">
      <dgm:prSet presAssocID="{A379508F-F9FB-443F-AA3A-A32C671F2D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7DD66-CFDB-4474-87BF-12A0DE176F85}" type="pres">
      <dgm:prSet presAssocID="{72B8D317-FABF-497B-8A62-D2FF1DA85CB4}" presName="boxAndChildren" presStyleCnt="0"/>
      <dgm:spPr/>
    </dgm:pt>
    <dgm:pt modelId="{2D025656-1F26-4215-B67C-1CAAD0DFCAD1}" type="pres">
      <dgm:prSet presAssocID="{72B8D317-FABF-497B-8A62-D2FF1DA85CB4}" presName="parentTextBox" presStyleLbl="node1" presStyleIdx="0" presStyleCnt="1"/>
      <dgm:spPr/>
      <dgm:t>
        <a:bodyPr/>
        <a:lstStyle/>
        <a:p>
          <a:endParaRPr lang="ru-RU"/>
        </a:p>
      </dgm:t>
    </dgm:pt>
    <dgm:pt modelId="{8C2C5F07-87C8-42E9-95C1-32B37206C051}" type="pres">
      <dgm:prSet presAssocID="{72B8D317-FABF-497B-8A62-D2FF1DA85CB4}" presName="entireBox" presStyleLbl="node1" presStyleIdx="0" presStyleCnt="1" custLinFactNeighborX="0" custLinFactNeighborY="-8042"/>
      <dgm:spPr/>
      <dgm:t>
        <a:bodyPr/>
        <a:lstStyle/>
        <a:p>
          <a:endParaRPr lang="ru-RU"/>
        </a:p>
      </dgm:t>
    </dgm:pt>
    <dgm:pt modelId="{693665DC-D661-4E9F-A121-2FC26A7DEDA4}" type="pres">
      <dgm:prSet presAssocID="{72B8D317-FABF-497B-8A62-D2FF1DA85CB4}" presName="descendantBox" presStyleCnt="0"/>
      <dgm:spPr/>
    </dgm:pt>
    <dgm:pt modelId="{FCCA9360-4324-4ADB-AF06-F808531F3C28}" type="pres">
      <dgm:prSet presAssocID="{2E618A99-9532-4258-8ACA-A0833131B7B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F0E16-AB39-4357-8E1E-B53842BED071}" type="pres">
      <dgm:prSet presAssocID="{F84836D3-92CA-437E-B08D-ADA9471F0CCD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7168C-4259-4C4E-82DA-CF4213C27A50}" type="presOf" srcId="{F84836D3-92CA-437E-B08D-ADA9471F0CCD}" destId="{EACF0E16-AB39-4357-8E1E-B53842BED071}" srcOrd="0" destOrd="0" presId="urn:microsoft.com/office/officeart/2005/8/layout/process4"/>
    <dgm:cxn modelId="{6AE2A22D-1739-4A89-B21C-89DBD29D5C9A}" srcId="{72B8D317-FABF-497B-8A62-D2FF1DA85CB4}" destId="{2E618A99-9532-4258-8ACA-A0833131B7B7}" srcOrd="0" destOrd="0" parTransId="{ED1028C3-9146-4586-89BD-38FC7FF6DA5B}" sibTransId="{AC341693-6763-472A-8E71-D89C1881A5D3}"/>
    <dgm:cxn modelId="{8BBA1951-BE0F-484C-8F62-1B6F4E9B85C4}" type="presOf" srcId="{A379508F-F9FB-443F-AA3A-A32C671F2D7C}" destId="{12417EF9-90E0-4234-98F5-32ADF14BFB0C}" srcOrd="0" destOrd="0" presId="urn:microsoft.com/office/officeart/2005/8/layout/process4"/>
    <dgm:cxn modelId="{792D6C77-5E20-48E5-8A51-FC22D4C9BEC7}" srcId="{A379508F-F9FB-443F-AA3A-A32C671F2D7C}" destId="{72B8D317-FABF-497B-8A62-D2FF1DA85CB4}" srcOrd="0" destOrd="0" parTransId="{760C55EB-6273-485E-9594-549002EC817A}" sibTransId="{8B523ABA-D65A-4977-8B3F-E593B06B7905}"/>
    <dgm:cxn modelId="{9BA0633A-7A2B-4EF7-8A76-5BDAF66649D8}" type="presOf" srcId="{2E618A99-9532-4258-8ACA-A0833131B7B7}" destId="{FCCA9360-4324-4ADB-AF06-F808531F3C28}" srcOrd="0" destOrd="0" presId="urn:microsoft.com/office/officeart/2005/8/layout/process4"/>
    <dgm:cxn modelId="{10F535FD-6B35-4ACD-A262-23A88D6909CF}" type="presOf" srcId="{72B8D317-FABF-497B-8A62-D2FF1DA85CB4}" destId="{8C2C5F07-87C8-42E9-95C1-32B37206C051}" srcOrd="1" destOrd="0" presId="urn:microsoft.com/office/officeart/2005/8/layout/process4"/>
    <dgm:cxn modelId="{47A024ED-A90E-44BF-A3EC-9F75C8DF841E}" srcId="{72B8D317-FABF-497B-8A62-D2FF1DA85CB4}" destId="{F84836D3-92CA-437E-B08D-ADA9471F0CCD}" srcOrd="1" destOrd="0" parTransId="{3B211F10-A80C-4BCA-BEE4-62086E1BF4B2}" sibTransId="{F990284A-00A7-432F-8565-30895F30FBDE}"/>
    <dgm:cxn modelId="{6DD452EA-1163-4317-B2D7-4D50F61AAF3A}" type="presOf" srcId="{72B8D317-FABF-497B-8A62-D2FF1DA85CB4}" destId="{2D025656-1F26-4215-B67C-1CAAD0DFCAD1}" srcOrd="0" destOrd="0" presId="urn:microsoft.com/office/officeart/2005/8/layout/process4"/>
    <dgm:cxn modelId="{9899BC07-7FA3-484C-A908-56BED2D5EA6F}" type="presParOf" srcId="{12417EF9-90E0-4234-98F5-32ADF14BFB0C}" destId="{6A07DD66-CFDB-4474-87BF-12A0DE176F85}" srcOrd="0" destOrd="0" presId="urn:microsoft.com/office/officeart/2005/8/layout/process4"/>
    <dgm:cxn modelId="{166F1014-C5FC-465D-8845-CE4C627171AF}" type="presParOf" srcId="{6A07DD66-CFDB-4474-87BF-12A0DE176F85}" destId="{2D025656-1F26-4215-B67C-1CAAD0DFCAD1}" srcOrd="0" destOrd="0" presId="urn:microsoft.com/office/officeart/2005/8/layout/process4"/>
    <dgm:cxn modelId="{A21E7D7B-73DE-4728-98A7-B9584F678B0D}" type="presParOf" srcId="{6A07DD66-CFDB-4474-87BF-12A0DE176F85}" destId="{8C2C5F07-87C8-42E9-95C1-32B37206C051}" srcOrd="1" destOrd="0" presId="urn:microsoft.com/office/officeart/2005/8/layout/process4"/>
    <dgm:cxn modelId="{0A28718F-AE51-4338-BAC6-0EE69FA80EC5}" type="presParOf" srcId="{6A07DD66-CFDB-4474-87BF-12A0DE176F85}" destId="{693665DC-D661-4E9F-A121-2FC26A7DEDA4}" srcOrd="2" destOrd="0" presId="urn:microsoft.com/office/officeart/2005/8/layout/process4"/>
    <dgm:cxn modelId="{24ACC09D-8729-4003-9EA3-465FB55AE399}" type="presParOf" srcId="{693665DC-D661-4E9F-A121-2FC26A7DEDA4}" destId="{FCCA9360-4324-4ADB-AF06-F808531F3C28}" srcOrd="0" destOrd="0" presId="urn:microsoft.com/office/officeart/2005/8/layout/process4"/>
    <dgm:cxn modelId="{BDA9DF1D-9298-4FE3-A6FB-960C2644C02F}" type="presParOf" srcId="{693665DC-D661-4E9F-A121-2FC26A7DEDA4}" destId="{EACF0E16-AB39-4357-8E1E-B53842BED071}" srcOrd="1" destOrd="0" presId="urn:microsoft.com/office/officeart/2005/8/layout/process4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6E88D-1034-4EA8-874E-6BBED4EEA6EE}">
      <dsp:nvSpPr>
        <dsp:cNvPr id="0" name=""/>
        <dsp:cNvSpPr/>
      </dsp:nvSpPr>
      <dsp:spPr>
        <a:xfrm rot="5400000">
          <a:off x="-144318" y="146398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1214C"/>
            </a:solidFill>
          </a:endParaRPr>
        </a:p>
      </dsp:txBody>
      <dsp:txXfrm rot="-5400000">
        <a:off x="1" y="338823"/>
        <a:ext cx="673488" cy="288637"/>
      </dsp:txXfrm>
    </dsp:sp>
    <dsp:sp modelId="{12166E6F-AE1F-43E4-ABF2-71B465147412}">
      <dsp:nvSpPr>
        <dsp:cNvPr id="0" name=""/>
        <dsp:cNvSpPr/>
      </dsp:nvSpPr>
      <dsp:spPr>
        <a:xfrm rot="5400000">
          <a:off x="5939795" y="-5264227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национальных проектов в сфере здравоохранения</a:t>
          </a:r>
          <a:endParaRPr lang="ru-RU" sz="1800" kern="1200" dirty="0">
            <a:solidFill>
              <a:srgbClr val="01214C"/>
            </a:solidFill>
          </a:endParaRPr>
        </a:p>
      </dsp:txBody>
      <dsp:txXfrm rot="-5400000">
        <a:off x="673489" y="32608"/>
        <a:ext cx="11127466" cy="564323"/>
      </dsp:txXfrm>
    </dsp:sp>
    <dsp:sp modelId="{20E307BA-FCEB-4F0E-B8A7-7F2C02E7CEFA}">
      <dsp:nvSpPr>
        <dsp:cNvPr id="0" name=""/>
        <dsp:cNvSpPr/>
      </dsp:nvSpPr>
      <dsp:spPr>
        <a:xfrm rot="5400000">
          <a:off x="-144318" y="1011092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1214C"/>
            </a:solidFill>
          </a:endParaRPr>
        </a:p>
      </dsp:txBody>
      <dsp:txXfrm rot="-5400000">
        <a:off x="1" y="1203517"/>
        <a:ext cx="673488" cy="288637"/>
      </dsp:txXfrm>
    </dsp:sp>
    <dsp:sp modelId="{BD914460-A795-4285-BB7A-96E1DB9ECA44}">
      <dsp:nvSpPr>
        <dsp:cNvPr id="0" name=""/>
        <dsp:cNvSpPr/>
      </dsp:nvSpPr>
      <dsp:spPr>
        <a:xfrm rot="5400000">
          <a:off x="5939795" y="-4399533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и качества медицинской помощи на всех этапах оказания</a:t>
          </a:r>
        </a:p>
      </dsp:txBody>
      <dsp:txXfrm rot="-5400000">
        <a:off x="673489" y="897302"/>
        <a:ext cx="11127466" cy="564323"/>
      </dsp:txXfrm>
    </dsp:sp>
    <dsp:sp modelId="{79A317A6-89F0-4651-8B1F-919CD7807A39}">
      <dsp:nvSpPr>
        <dsp:cNvPr id="0" name=""/>
        <dsp:cNvSpPr/>
      </dsp:nvSpPr>
      <dsp:spPr>
        <a:xfrm rot="5400000">
          <a:off x="-144318" y="1875786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068211"/>
        <a:ext cx="673488" cy="288637"/>
      </dsp:txXfrm>
    </dsp:sp>
    <dsp:sp modelId="{80502EF0-72F1-453C-AA3B-F058EECCD361}">
      <dsp:nvSpPr>
        <dsp:cNvPr id="0" name=""/>
        <dsp:cNvSpPr/>
      </dsp:nvSpPr>
      <dsp:spPr>
        <a:xfrm rot="5400000">
          <a:off x="5939795" y="-3534839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смертности, в том числе от онкологических заболеваний, дорожно-транспортных происшествий</a:t>
          </a:r>
          <a:endParaRPr lang="ru-RU" sz="1800" kern="12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73489" y="1761996"/>
        <a:ext cx="11127466" cy="564323"/>
      </dsp:txXfrm>
    </dsp:sp>
    <dsp:sp modelId="{57ACA12B-5AAC-42D9-9CA6-60A72D80DC2B}">
      <dsp:nvSpPr>
        <dsp:cNvPr id="0" name=""/>
        <dsp:cNvSpPr/>
      </dsp:nvSpPr>
      <dsp:spPr>
        <a:xfrm rot="5400000">
          <a:off x="-144318" y="2740480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32905"/>
        <a:ext cx="673488" cy="288637"/>
      </dsp:txXfrm>
    </dsp:sp>
    <dsp:sp modelId="{DDB1FC0B-A4DC-40EE-AF66-C3FB35287E85}">
      <dsp:nvSpPr>
        <dsp:cNvPr id="0" name=""/>
        <dsp:cNvSpPr/>
      </dsp:nvSpPr>
      <dsp:spPr>
        <a:xfrm rot="5400000">
          <a:off x="5939795" y="-2670145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Территориальное планирование медицинской помощи и структуры сети   медицинских организаций</a:t>
          </a:r>
        </a:p>
      </dsp:txBody>
      <dsp:txXfrm rot="-5400000">
        <a:off x="673489" y="2626690"/>
        <a:ext cx="11127466" cy="564323"/>
      </dsp:txXfrm>
    </dsp:sp>
    <dsp:sp modelId="{3E9CB280-D4BB-44BE-9038-4F4AEFC654D1}">
      <dsp:nvSpPr>
        <dsp:cNvPr id="0" name=""/>
        <dsp:cNvSpPr/>
      </dsp:nvSpPr>
      <dsp:spPr>
        <a:xfrm rot="5400000">
          <a:off x="-144318" y="3605174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797599"/>
        <a:ext cx="673488" cy="288637"/>
      </dsp:txXfrm>
    </dsp:sp>
    <dsp:sp modelId="{390A1718-EF5E-4DA1-978A-A793C21A0544}">
      <dsp:nvSpPr>
        <dsp:cNvPr id="0" name=""/>
        <dsp:cNvSpPr/>
      </dsp:nvSpPr>
      <dsp:spPr>
        <a:xfrm rot="5400000">
          <a:off x="5939795" y="-1805451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финансово-экономической деятельности  медицинских организаций</a:t>
          </a:r>
        </a:p>
      </dsp:txBody>
      <dsp:txXfrm rot="-5400000">
        <a:off x="673489" y="3491384"/>
        <a:ext cx="11127466" cy="564323"/>
      </dsp:txXfrm>
    </dsp:sp>
    <dsp:sp modelId="{46D45093-BB4F-4813-98AB-B188863C896D}">
      <dsp:nvSpPr>
        <dsp:cNvPr id="0" name=""/>
        <dsp:cNvSpPr/>
      </dsp:nvSpPr>
      <dsp:spPr>
        <a:xfrm rot="5400000">
          <a:off x="-144318" y="4469867"/>
          <a:ext cx="962125" cy="67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662292"/>
        <a:ext cx="673488" cy="288637"/>
      </dsp:txXfrm>
    </dsp:sp>
    <dsp:sp modelId="{77BA89C9-FC3D-4A73-BA7E-5AF3B01E0761}">
      <dsp:nvSpPr>
        <dsp:cNvPr id="0" name=""/>
        <dsp:cNvSpPr/>
      </dsp:nvSpPr>
      <dsp:spPr>
        <a:xfrm rot="5400000">
          <a:off x="5939795" y="-940757"/>
          <a:ext cx="625381" cy="111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1214C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стратегии борьбы с ВИЧ-инфекцией в Югре</a:t>
          </a:r>
          <a:endParaRPr lang="ru-RU" sz="1800" kern="1200" dirty="0">
            <a:solidFill>
              <a:srgbClr val="01214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73489" y="4356078"/>
        <a:ext cx="11127466" cy="5643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80900-57FF-4E4E-A76F-828C80C8DE17}">
      <dsp:nvSpPr>
        <dsp:cNvPr id="0" name=""/>
        <dsp:cNvSpPr/>
      </dsp:nvSpPr>
      <dsp:spPr>
        <a:xfrm>
          <a:off x="0" y="610474"/>
          <a:ext cx="11607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BB59D-5372-4908-8E54-2BB210E35DDC}">
      <dsp:nvSpPr>
        <dsp:cNvPr id="0" name=""/>
        <dsp:cNvSpPr/>
      </dsp:nvSpPr>
      <dsp:spPr>
        <a:xfrm>
          <a:off x="580390" y="79082"/>
          <a:ext cx="10800036" cy="72327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23" tIns="0" rIns="30712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нормативное обеспечение по развитию регионального сегмента ЕГИСЗ (утверждение положений о информационных ресурсах регионального сегмента ЕГИСЗ, регламентов о взаимодействии, заключение соглашений между участниками регионального сегмента ЕГИСЗ);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5697" y="114389"/>
        <a:ext cx="10729422" cy="652658"/>
      </dsp:txXfrm>
    </dsp:sp>
    <dsp:sp modelId="{E75CFBBD-2D03-4B6D-A7E3-C80426A041D1}">
      <dsp:nvSpPr>
        <dsp:cNvPr id="0" name=""/>
        <dsp:cNvSpPr/>
      </dsp:nvSpPr>
      <dsp:spPr>
        <a:xfrm>
          <a:off x="0" y="1611994"/>
          <a:ext cx="11607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368E5-711B-4753-B224-D5DA4C00439F}">
      <dsp:nvSpPr>
        <dsp:cNvPr id="0" name=""/>
        <dsp:cNvSpPr/>
      </dsp:nvSpPr>
      <dsp:spPr>
        <a:xfrm>
          <a:off x="579823" y="1008274"/>
          <a:ext cx="10803857" cy="795599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23" tIns="0" rIns="30712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инфраструктурное обеспечение регионального сегмента ЕГИСЗ (подключение медицинских организаций по защищенным каналам связи, обеспечение медицинских организаций серверным оборудованием, обеспечение врачей электронно-цифровой подписью, развитие телемедицинских систем);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8661" y="1047112"/>
        <a:ext cx="10726181" cy="717923"/>
      </dsp:txXfrm>
    </dsp:sp>
    <dsp:sp modelId="{A2DACD10-A413-411A-A16A-64345E45D708}">
      <dsp:nvSpPr>
        <dsp:cNvPr id="0" name=""/>
        <dsp:cNvSpPr/>
      </dsp:nvSpPr>
      <dsp:spPr>
        <a:xfrm>
          <a:off x="0" y="2857915"/>
          <a:ext cx="11607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CFD256-41CC-468B-AB47-700A5641CE59}">
      <dsp:nvSpPr>
        <dsp:cNvPr id="0" name=""/>
        <dsp:cNvSpPr/>
      </dsp:nvSpPr>
      <dsp:spPr>
        <a:xfrm>
          <a:off x="579823" y="2009794"/>
          <a:ext cx="10814410" cy="104000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23" tIns="0" rIns="30712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региональной медицинской информационной системы (ведение ЭМК, интеграция электронной регистратуры с личными кабинетами «Моё здоровье», развитие информационной системы лекарственного обеспечения с выпиской рецептов в электронном виде, создание центрального архива медицинских изображений и региональной лабораторной информационной системы); </a:t>
          </a:r>
        </a:p>
      </dsp:txBody>
      <dsp:txXfrm>
        <a:off x="630592" y="2060563"/>
        <a:ext cx="10712872" cy="938463"/>
      </dsp:txXfrm>
    </dsp:sp>
    <dsp:sp modelId="{83F64182-6BCA-46E2-A63A-BF59E5BDB26D}">
      <dsp:nvSpPr>
        <dsp:cNvPr id="0" name=""/>
        <dsp:cNvSpPr/>
      </dsp:nvSpPr>
      <dsp:spPr>
        <a:xfrm>
          <a:off x="0" y="3447595"/>
          <a:ext cx="11607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C3C05A-D7F0-4A0F-BCE8-92DB16039548}">
      <dsp:nvSpPr>
        <dsp:cNvPr id="0" name=""/>
        <dsp:cNvSpPr/>
      </dsp:nvSpPr>
      <dsp:spPr>
        <a:xfrm>
          <a:off x="580390" y="3255715"/>
          <a:ext cx="10814418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123" tIns="0" rIns="30712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бесперебойной работы регионального сегмента ЕГИСЗ.</a:t>
          </a:r>
          <a:endParaRPr lang="ru-RU" sz="1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124" y="3274449"/>
        <a:ext cx="10776950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091D-8C4C-40FB-8114-7048770B2C45}">
      <dsp:nvSpPr>
        <dsp:cNvPr id="0" name=""/>
        <dsp:cNvSpPr/>
      </dsp:nvSpPr>
      <dsp:spPr>
        <a:xfrm>
          <a:off x="0" y="0"/>
          <a:ext cx="11497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70347-69CD-4296-B173-582EC89170AE}">
      <dsp:nvSpPr>
        <dsp:cNvPr id="0" name=""/>
        <dsp:cNvSpPr/>
      </dsp:nvSpPr>
      <dsp:spPr>
        <a:xfrm>
          <a:off x="0" y="0"/>
          <a:ext cx="2299546" cy="257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Начиная с января 2018 года предусмотрено увеличение заработной платы: 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99546" cy="2573867"/>
      </dsp:txXfrm>
    </dsp:sp>
    <dsp:sp modelId="{DE0B03C2-1C06-4652-84F1-FB703EF06259}">
      <dsp:nvSpPr>
        <dsp:cNvPr id="0" name=""/>
        <dsp:cNvSpPr/>
      </dsp:nvSpPr>
      <dsp:spPr>
        <a:xfrm>
          <a:off x="2472012" y="59822"/>
          <a:ext cx="9025720" cy="11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alt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врачам и работникам медицинских организаций, имеющим высшее медицинское (фармацевтическое) или иное высшее образование, предоставляющим медицинские услуги - 200% к среднемесячному доходу от трудовой деятельности в регионе;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2012" y="59822"/>
        <a:ext cx="9025720" cy="1196445"/>
      </dsp:txXfrm>
    </dsp:sp>
    <dsp:sp modelId="{E60AE524-2ACD-4855-A699-0309A3F7A432}">
      <dsp:nvSpPr>
        <dsp:cNvPr id="0" name=""/>
        <dsp:cNvSpPr/>
      </dsp:nvSpPr>
      <dsp:spPr>
        <a:xfrm>
          <a:off x="2299546" y="1256268"/>
          <a:ext cx="919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547F8-EDFC-466D-9DC9-58059689087A}">
      <dsp:nvSpPr>
        <dsp:cNvPr id="0" name=""/>
        <dsp:cNvSpPr/>
      </dsp:nvSpPr>
      <dsp:spPr>
        <a:xfrm>
          <a:off x="2472012" y="1316090"/>
          <a:ext cx="9025720" cy="11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alt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среднему и младшему медицинскому персоналу (персоналу, обеспечивающему предоставление медицинских услуг) - 100% к среднемесячному доходу от трудовой деятельности в регионе.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2012" y="1316090"/>
        <a:ext cx="9025720" cy="1196445"/>
      </dsp:txXfrm>
    </dsp:sp>
    <dsp:sp modelId="{23A94CBD-4E89-41DE-BB2B-C654E1797DBE}">
      <dsp:nvSpPr>
        <dsp:cNvPr id="0" name=""/>
        <dsp:cNvSpPr/>
      </dsp:nvSpPr>
      <dsp:spPr>
        <a:xfrm>
          <a:off x="2299546" y="2512536"/>
          <a:ext cx="919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AE75-D308-4C79-A438-CC9B2224B878}">
      <dsp:nvSpPr>
        <dsp:cNvPr id="0" name=""/>
        <dsp:cNvSpPr/>
      </dsp:nvSpPr>
      <dsp:spPr>
        <a:xfrm rot="5400000">
          <a:off x="-96763" y="100036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29054"/>
        <a:ext cx="451564" cy="193527"/>
      </dsp:txXfrm>
    </dsp:sp>
    <dsp:sp modelId="{6260C9CE-A255-4B41-AF8C-05CAC9F30F16}">
      <dsp:nvSpPr>
        <dsp:cNvPr id="0" name=""/>
        <dsp:cNvSpPr/>
      </dsp:nvSpPr>
      <dsp:spPr>
        <a:xfrm rot="5400000">
          <a:off x="5931869" y="-5477032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правовой базы, регламентирующей организацию первичной медико-санитарной помощи;</a:t>
          </a:r>
          <a:endParaRPr lang="ru-RU" sz="1600" kern="1200" dirty="0"/>
        </a:p>
      </dsp:txBody>
      <dsp:txXfrm rot="-5400000">
        <a:off x="451565" y="23741"/>
        <a:ext cx="11359450" cy="378371"/>
      </dsp:txXfrm>
    </dsp:sp>
    <dsp:sp modelId="{39A0D1ED-CF5E-4347-A866-9F20986B989D}">
      <dsp:nvSpPr>
        <dsp:cNvPr id="0" name=""/>
        <dsp:cNvSpPr/>
      </dsp:nvSpPr>
      <dsp:spPr>
        <a:xfrm rot="5400000">
          <a:off x="-96763" y="679801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808819"/>
        <a:ext cx="451564" cy="193527"/>
      </dsp:txXfrm>
    </dsp:sp>
    <dsp:sp modelId="{87829209-4F9F-4327-AB83-2FA947FAB6DA}">
      <dsp:nvSpPr>
        <dsp:cNvPr id="0" name=""/>
        <dsp:cNvSpPr/>
      </dsp:nvSpPr>
      <dsp:spPr>
        <a:xfrm rot="5400000">
          <a:off x="5931869" y="-4897267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проекта «Бережливая поликлиника» в медицинских организация Ханты-Мансийского автономного округа - Югры;</a:t>
          </a:r>
          <a:endParaRPr lang="ru-RU" sz="1600" kern="1200" dirty="0"/>
        </a:p>
      </dsp:txBody>
      <dsp:txXfrm rot="-5400000">
        <a:off x="451565" y="603506"/>
        <a:ext cx="11359450" cy="378371"/>
      </dsp:txXfrm>
    </dsp:sp>
    <dsp:sp modelId="{628DB867-026D-4DB2-A613-1F5B1D3C28F5}">
      <dsp:nvSpPr>
        <dsp:cNvPr id="0" name=""/>
        <dsp:cNvSpPr/>
      </dsp:nvSpPr>
      <dsp:spPr>
        <a:xfrm rot="5400000">
          <a:off x="-96763" y="1259566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388584"/>
        <a:ext cx="451564" cy="193527"/>
      </dsp:txXfrm>
    </dsp:sp>
    <dsp:sp modelId="{2E93754F-7737-4F12-9CCE-BFBFE7B4E1AA}">
      <dsp:nvSpPr>
        <dsp:cNvPr id="0" name=""/>
        <dsp:cNvSpPr/>
      </dsp:nvSpPr>
      <dsp:spPr>
        <a:xfrm rot="5400000">
          <a:off x="5931869" y="-4317502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кадрового потенциала медицинских организаций, оказывающих первичную медико-санитарную помощь;</a:t>
          </a:r>
          <a:endParaRPr lang="ru-RU" sz="1600" kern="1200" dirty="0"/>
        </a:p>
      </dsp:txBody>
      <dsp:txXfrm rot="-5400000">
        <a:off x="451565" y="1183271"/>
        <a:ext cx="11359450" cy="378371"/>
      </dsp:txXfrm>
    </dsp:sp>
    <dsp:sp modelId="{058AE02E-A7A9-4675-AC77-F430725D4C5F}">
      <dsp:nvSpPr>
        <dsp:cNvPr id="0" name=""/>
        <dsp:cNvSpPr/>
      </dsp:nvSpPr>
      <dsp:spPr>
        <a:xfrm rot="5400000">
          <a:off x="-96763" y="1839330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их числе</a:t>
          </a:r>
          <a:endParaRPr lang="ru-RU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968348"/>
        <a:ext cx="451564" cy="193527"/>
      </dsp:txXfrm>
    </dsp:sp>
    <dsp:sp modelId="{0CB53836-6093-4187-AED4-671F6E73A9C6}">
      <dsp:nvSpPr>
        <dsp:cNvPr id="0" name=""/>
        <dsp:cNvSpPr/>
      </dsp:nvSpPr>
      <dsp:spPr>
        <a:xfrm rot="5400000">
          <a:off x="5931759" y="-3737627"/>
          <a:ext cx="41952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материально-технической базы медицинских организаций, оказывающих первичную медико-санитарную помощь;</a:t>
          </a:r>
          <a:endParaRPr lang="ru-RU" sz="1600" kern="1200" dirty="0"/>
        </a:p>
      </dsp:txBody>
      <dsp:txXfrm rot="-5400000">
        <a:off x="451564" y="1763048"/>
        <a:ext cx="11359439" cy="378569"/>
      </dsp:txXfrm>
    </dsp:sp>
    <dsp:sp modelId="{E261B607-F068-469F-8F7F-35FAD0217FBD}">
      <dsp:nvSpPr>
        <dsp:cNvPr id="0" name=""/>
        <dsp:cNvSpPr/>
      </dsp:nvSpPr>
      <dsp:spPr>
        <a:xfrm rot="5400000">
          <a:off x="-96763" y="2419095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548113"/>
        <a:ext cx="451564" cy="193527"/>
      </dsp:txXfrm>
    </dsp:sp>
    <dsp:sp modelId="{07034505-A30D-4207-A22F-0D59EC15344E}">
      <dsp:nvSpPr>
        <dsp:cNvPr id="0" name=""/>
        <dsp:cNvSpPr/>
      </dsp:nvSpPr>
      <dsp:spPr>
        <a:xfrm rot="5400000">
          <a:off x="5931869" y="-3157973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повышение квалификации медицинских кадров, работающих в медицинских организациях;</a:t>
          </a:r>
          <a:endParaRPr lang="ru-RU" sz="1600" kern="1200" dirty="0"/>
        </a:p>
      </dsp:txBody>
      <dsp:txXfrm rot="-5400000">
        <a:off x="451565" y="2342800"/>
        <a:ext cx="11359450" cy="378371"/>
      </dsp:txXfrm>
    </dsp:sp>
    <dsp:sp modelId="{BEEB929B-D7FC-4995-992F-25E8F7C2BFAA}">
      <dsp:nvSpPr>
        <dsp:cNvPr id="0" name=""/>
        <dsp:cNvSpPr/>
      </dsp:nvSpPr>
      <dsp:spPr>
        <a:xfrm rot="5400000">
          <a:off x="-96763" y="2998860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127878"/>
        <a:ext cx="451564" cy="193527"/>
      </dsp:txXfrm>
    </dsp:sp>
    <dsp:sp modelId="{CC59843F-69B9-4834-9F5E-E286FB92ED45}">
      <dsp:nvSpPr>
        <dsp:cNvPr id="0" name=""/>
        <dsp:cNvSpPr/>
      </dsp:nvSpPr>
      <dsp:spPr>
        <a:xfrm rot="5400000">
          <a:off x="5931869" y="-2578208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существующих и внедрение новых организационных технологий оказания первичной медико-санитарной помощи;</a:t>
          </a:r>
          <a:endParaRPr lang="ru-RU" sz="1600" kern="1200" dirty="0"/>
        </a:p>
      </dsp:txBody>
      <dsp:txXfrm rot="-5400000">
        <a:off x="451565" y="2922565"/>
        <a:ext cx="11359450" cy="378371"/>
      </dsp:txXfrm>
    </dsp:sp>
    <dsp:sp modelId="{1CBD5559-23A6-4567-8D23-C0A3635FAD97}">
      <dsp:nvSpPr>
        <dsp:cNvPr id="0" name=""/>
        <dsp:cNvSpPr/>
      </dsp:nvSpPr>
      <dsp:spPr>
        <a:xfrm rot="5400000">
          <a:off x="-96763" y="3578624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707642"/>
        <a:ext cx="451564" cy="193527"/>
      </dsp:txXfrm>
    </dsp:sp>
    <dsp:sp modelId="{79580B66-9F03-454A-A444-A40C1B2562B1}">
      <dsp:nvSpPr>
        <dsp:cNvPr id="0" name=""/>
        <dsp:cNvSpPr/>
      </dsp:nvSpPr>
      <dsp:spPr>
        <a:xfrm rot="5400000">
          <a:off x="5931869" y="-1998444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информационного обмена и развитие электронного документооборота в медицинских организациях, оказывающих первичную медико-санитарную помощь;</a:t>
          </a:r>
          <a:endParaRPr lang="ru-RU" sz="1600" kern="1200" dirty="0"/>
        </a:p>
      </dsp:txBody>
      <dsp:txXfrm rot="-5400000">
        <a:off x="451565" y="3502329"/>
        <a:ext cx="11359450" cy="378371"/>
      </dsp:txXfrm>
    </dsp:sp>
    <dsp:sp modelId="{12FFDFDC-ED34-4BE7-8C08-24FA77BDB2AC}">
      <dsp:nvSpPr>
        <dsp:cNvPr id="0" name=""/>
        <dsp:cNvSpPr/>
      </dsp:nvSpPr>
      <dsp:spPr>
        <a:xfrm rot="5400000">
          <a:off x="-96763" y="4158389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87407"/>
        <a:ext cx="451564" cy="193527"/>
      </dsp:txXfrm>
    </dsp:sp>
    <dsp:sp modelId="{93B0E1E3-9330-4CA5-85AB-4691F2DA9C71}">
      <dsp:nvSpPr>
        <dsp:cNvPr id="0" name=""/>
        <dsp:cNvSpPr/>
      </dsp:nvSpPr>
      <dsp:spPr>
        <a:xfrm rot="5400000">
          <a:off x="5931869" y="-1418679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лекарственного обеспечения медицинских организаций, оказывающих первичную медико-санитарную помощь;</a:t>
          </a:r>
        </a:p>
      </dsp:txBody>
      <dsp:txXfrm rot="-5400000">
        <a:off x="451565" y="4082094"/>
        <a:ext cx="11359450" cy="378371"/>
      </dsp:txXfrm>
    </dsp:sp>
    <dsp:sp modelId="{3223042D-27BA-4EA3-8DB9-4877E7686355}">
      <dsp:nvSpPr>
        <dsp:cNvPr id="0" name=""/>
        <dsp:cNvSpPr/>
      </dsp:nvSpPr>
      <dsp:spPr>
        <a:xfrm rot="5400000">
          <a:off x="-96763" y="4738154"/>
          <a:ext cx="645091" cy="451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67172"/>
        <a:ext cx="451564" cy="193527"/>
      </dsp:txXfrm>
    </dsp:sp>
    <dsp:sp modelId="{9B34D6C5-94C9-4BE3-BE9F-C5DE53A4ABFC}">
      <dsp:nvSpPr>
        <dsp:cNvPr id="0" name=""/>
        <dsp:cNvSpPr/>
      </dsp:nvSpPr>
      <dsp:spPr>
        <a:xfrm rot="5400000">
          <a:off x="5931869" y="-838914"/>
          <a:ext cx="419309" cy="11379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 эффективности деятельности медицинских организаций, оказывающих первичную медико-санитарную помощь.</a:t>
          </a:r>
        </a:p>
      </dsp:txBody>
      <dsp:txXfrm rot="-5400000">
        <a:off x="451565" y="4661859"/>
        <a:ext cx="11359450" cy="378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9D582-8F74-4A3F-A5A1-A33677912695}">
      <dsp:nvSpPr>
        <dsp:cNvPr id="0" name=""/>
        <dsp:cNvSpPr/>
      </dsp:nvSpPr>
      <dsp:spPr>
        <a:xfrm>
          <a:off x="0" y="3482"/>
          <a:ext cx="11900311" cy="82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помощи  детям с аутистическими  расстройствами</a:t>
          </a:r>
          <a:endParaRPr lang="ru-RU" sz="2000" kern="1200" dirty="0"/>
        </a:p>
      </dsp:txBody>
      <dsp:txXfrm>
        <a:off x="40209" y="43691"/>
        <a:ext cx="11819893" cy="743262"/>
      </dsp:txXfrm>
    </dsp:sp>
    <dsp:sp modelId="{520C8E41-D05F-428F-B8F9-6AB51A4E20BF}">
      <dsp:nvSpPr>
        <dsp:cNvPr id="0" name=""/>
        <dsp:cNvSpPr/>
      </dsp:nvSpPr>
      <dsp:spPr>
        <a:xfrm>
          <a:off x="0" y="827162"/>
          <a:ext cx="11900311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83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информационно-разъяснительной кампании для родительской общественности о психолого-педагогическом, медико-социальном, реабилитационном сопровождении детей с расстройствами аутистического спектра;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родителей, впервые столкнувшимися с нарушением развития ребенка, на базе специализированных медицинских организаций создание школы для родителей, в которых проводят занятия медицинские психологи, а также специалисты по социальной работе.</a:t>
          </a:r>
          <a:endParaRPr lang="ru-RU" sz="1800" kern="1200" dirty="0"/>
        </a:p>
      </dsp:txBody>
      <dsp:txXfrm>
        <a:off x="0" y="827162"/>
        <a:ext cx="11900311" cy="1593900"/>
      </dsp:txXfrm>
    </dsp:sp>
    <dsp:sp modelId="{8FDD8D46-C417-4856-858D-4A3B6926E3A5}">
      <dsp:nvSpPr>
        <dsp:cNvPr id="0" name=""/>
        <dsp:cNvSpPr/>
      </dsp:nvSpPr>
      <dsp:spPr>
        <a:xfrm>
          <a:off x="0" y="2421062"/>
          <a:ext cx="11900311" cy="82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помощи детям с нарушениями слуха</a:t>
          </a:r>
          <a:endParaRPr lang="ru-RU" sz="2000" kern="1200" dirty="0"/>
        </a:p>
      </dsp:txBody>
      <dsp:txXfrm>
        <a:off x="40209" y="2461271"/>
        <a:ext cx="11819893" cy="743262"/>
      </dsp:txXfrm>
    </dsp:sp>
    <dsp:sp modelId="{0C262707-B651-409F-991A-D306FFB67468}">
      <dsp:nvSpPr>
        <dsp:cNvPr id="0" name=""/>
        <dsp:cNvSpPr/>
      </dsp:nvSpPr>
      <dsp:spPr>
        <a:xfrm>
          <a:off x="0" y="3244742"/>
          <a:ext cx="11900311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83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детей с расстройством слуха в автономном округе с 2006 года на базе БУ «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Сургутская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окружная клиническая больница» организована деятельность клинико-диагностического Центра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сурдологии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слухопротезирования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специализированн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помощ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сурдологии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пациентам с нарушением слуха в соответствии с порядком и маршрутизацией для получения услуг по комплексной (медицинской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¸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социальной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 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реабилитации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в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том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числе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заменой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речевых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процессоров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систем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кохлеарной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имплантации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3244742"/>
        <a:ext cx="11900311" cy="1776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9D582-8F74-4A3F-A5A1-A33677912695}">
      <dsp:nvSpPr>
        <dsp:cNvPr id="0" name=""/>
        <dsp:cNvSpPr/>
      </dsp:nvSpPr>
      <dsp:spPr>
        <a:xfrm>
          <a:off x="0" y="12458"/>
          <a:ext cx="11900311" cy="7253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Оказание медицинской помощи детям с особенностями развития</a:t>
          </a:r>
          <a:endParaRPr lang="ru-RU" sz="2000" kern="1200" dirty="0"/>
        </a:p>
      </dsp:txBody>
      <dsp:txXfrm>
        <a:off x="35411" y="47869"/>
        <a:ext cx="11829489" cy="654575"/>
      </dsp:txXfrm>
    </dsp:sp>
    <dsp:sp modelId="{520C8E41-D05F-428F-B8F9-6AB51A4E20BF}">
      <dsp:nvSpPr>
        <dsp:cNvPr id="0" name=""/>
        <dsp:cNvSpPr/>
      </dsp:nvSpPr>
      <dsp:spPr>
        <a:xfrm>
          <a:off x="0" y="737856"/>
          <a:ext cx="11900311" cy="54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83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базе медицинских организаций созданы постоянно действующие школы обучения родителей навыкам ухода и реабилитации в домашних условиях за детьми, имеющими особенности развития.</a:t>
          </a:r>
          <a:endParaRPr lang="ru-RU" sz="1800" kern="1200" dirty="0"/>
        </a:p>
      </dsp:txBody>
      <dsp:txXfrm>
        <a:off x="0" y="737856"/>
        <a:ext cx="11900311" cy="540966"/>
      </dsp:txXfrm>
    </dsp:sp>
    <dsp:sp modelId="{8FDD8D46-C417-4856-858D-4A3B6926E3A5}">
      <dsp:nvSpPr>
        <dsp:cNvPr id="0" name=""/>
        <dsp:cNvSpPr/>
      </dsp:nvSpPr>
      <dsp:spPr>
        <a:xfrm>
          <a:off x="0" y="1278823"/>
          <a:ext cx="11900311" cy="763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Повышение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информированности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родителей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выпуск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методических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руководств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000" kern="1200" dirty="0"/>
        </a:p>
      </dsp:txBody>
      <dsp:txXfrm>
        <a:off x="37252" y="1316075"/>
        <a:ext cx="11825807" cy="688615"/>
      </dsp:txXfrm>
    </dsp:sp>
    <dsp:sp modelId="{0C262707-B651-409F-991A-D306FFB67468}">
      <dsp:nvSpPr>
        <dsp:cNvPr id="0" name=""/>
        <dsp:cNvSpPr/>
      </dsp:nvSpPr>
      <dsp:spPr>
        <a:xfrm>
          <a:off x="0" y="2041943"/>
          <a:ext cx="11900311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83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правах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льготах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инвалидов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из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семей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воспитывающих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детей-инвалидов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мерах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социальной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детям-инвалидам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семьям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имеющим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детей-инвалидов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порядке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действий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родителей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оформлении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инвалидности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ребенка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2041943"/>
        <a:ext cx="11900311" cy="905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9D582-8F74-4A3F-A5A1-A33677912695}">
      <dsp:nvSpPr>
        <dsp:cNvPr id="0" name=""/>
        <dsp:cNvSpPr/>
      </dsp:nvSpPr>
      <dsp:spPr>
        <a:xfrm>
          <a:off x="0" y="0"/>
          <a:ext cx="11900311" cy="875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соответствии с поручением президента Российской Федерации В.В. Путина</a:t>
          </a:r>
          <a:endParaRPr lang="ru-RU" sz="2000" kern="1200" dirty="0"/>
        </a:p>
      </dsp:txBody>
      <dsp:txXfrm>
        <a:off x="42719" y="42719"/>
        <a:ext cx="11814873" cy="789658"/>
      </dsp:txXfrm>
    </dsp:sp>
    <dsp:sp modelId="{520C8E41-D05F-428F-B8F9-6AB51A4E20BF}">
      <dsp:nvSpPr>
        <dsp:cNvPr id="0" name=""/>
        <dsp:cNvSpPr/>
      </dsp:nvSpPr>
      <dsp:spPr>
        <a:xfrm>
          <a:off x="0" y="1136777"/>
          <a:ext cx="11900311" cy="99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83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 мероприятий по дооснащению детских больниц медицинским оборудованием и медицинскими изделиями в соответствии с порядками оказания медицинской помощи,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 по реконструкции, капитальному ремонту и при необходимости строительству новых больниц.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6777"/>
        <a:ext cx="11900311" cy="999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484E-946E-4AAF-B9AF-C930912EC6F6}">
      <dsp:nvSpPr>
        <dsp:cNvPr id="0" name=""/>
        <dsp:cNvSpPr/>
      </dsp:nvSpPr>
      <dsp:spPr>
        <a:xfrm>
          <a:off x="3166" y="0"/>
          <a:ext cx="4523162" cy="15122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17 региональных высокотехнологичных центров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759294" y="0"/>
        <a:ext cx="3010907" cy="1512255"/>
      </dsp:txXfrm>
    </dsp:sp>
    <dsp:sp modelId="{8ECBC6BF-FF04-4A27-990A-0EC32305888D}">
      <dsp:nvSpPr>
        <dsp:cNvPr id="0" name=""/>
        <dsp:cNvSpPr/>
      </dsp:nvSpPr>
      <dsp:spPr>
        <a:xfrm>
          <a:off x="4117932" y="0"/>
          <a:ext cx="4083972" cy="1512255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в 2017 году оказано ВМП </a:t>
          </a:r>
          <a:r>
            <a:rPr lang="ru-RU" sz="1800" b="1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12 877 </a:t>
          </a:r>
          <a:r>
            <a:rPr lang="ru-RU" sz="1800" b="0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пациентам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План на 2018 год 13166 пациентов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874060" y="0"/>
        <a:ext cx="2571717" cy="1512255"/>
      </dsp:txXfrm>
    </dsp:sp>
    <dsp:sp modelId="{BAE533C1-758F-4C8A-8ED3-E45519264FE3}">
      <dsp:nvSpPr>
        <dsp:cNvPr id="0" name=""/>
        <dsp:cNvSpPr/>
      </dsp:nvSpPr>
      <dsp:spPr>
        <a:xfrm>
          <a:off x="7793507" y="0"/>
          <a:ext cx="4083972" cy="1512255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это </a:t>
          </a:r>
          <a:r>
            <a:rPr lang="ru-RU" sz="1800" b="1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в 50 раз </a:t>
          </a:r>
          <a:r>
            <a:rPr lang="ru-RU" sz="1800" b="0" i="0" u="none" strike="noStrike" kern="1200" cap="none" baseline="0" dirty="0" smtClean="0">
              <a:solidFill>
                <a:schemeClr val="tx1"/>
              </a:solidFill>
              <a:latin typeface="Arial" pitchFamily="34"/>
              <a:ea typeface="Microsoft YaHei"/>
              <a:cs typeface="Arial" pitchFamily="34"/>
            </a:rPr>
            <a:t>превышает объемы ВМП 2007 года (начало развития данного направления в здравоохранении)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549635" y="0"/>
        <a:ext cx="2571717" cy="1512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24E1-95D1-4B52-93C6-296F3CE4FF87}">
      <dsp:nvSpPr>
        <dsp:cNvPr id="0" name=""/>
        <dsp:cNvSpPr/>
      </dsp:nvSpPr>
      <dsp:spPr>
        <a:xfrm>
          <a:off x="0" y="0"/>
          <a:ext cx="11857704" cy="1109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baseline="0" dirty="0" smtClean="0">
              <a:latin typeface="Arial" pitchFamily="34"/>
              <a:ea typeface="Microsoft YaHei"/>
              <a:cs typeface="Arial" pitchFamily="34"/>
            </a:rPr>
            <a:t>Только 10% нуждающихся в ВМП пациентов направляются на лечение в Федеральные центры.  Показатель удовлетворенности (обеспеченности) населения Югры в ВМП (отношение числа направленных на ВМП к числу получивших соответствующую медицинскую помощь) в 2017 году обеспечен на уровне 95 %.</a:t>
          </a:r>
          <a:endParaRPr lang="ru-RU" sz="1600" kern="1200" dirty="0"/>
        </a:p>
      </dsp:txBody>
      <dsp:txXfrm>
        <a:off x="2482460" y="0"/>
        <a:ext cx="9375243" cy="1109201"/>
      </dsp:txXfrm>
    </dsp:sp>
    <dsp:sp modelId="{385C9A9F-E8FA-4D20-A6A0-AF91910B9D2F}">
      <dsp:nvSpPr>
        <dsp:cNvPr id="0" name=""/>
        <dsp:cNvSpPr/>
      </dsp:nvSpPr>
      <dsp:spPr>
        <a:xfrm>
          <a:off x="110920" y="110920"/>
          <a:ext cx="2371540" cy="8873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5B07F-A7C1-45F7-8891-FC2C822752BF}">
      <dsp:nvSpPr>
        <dsp:cNvPr id="0" name=""/>
        <dsp:cNvSpPr/>
      </dsp:nvSpPr>
      <dsp:spPr>
        <a:xfrm>
          <a:off x="0" y="1220121"/>
          <a:ext cx="11857704" cy="1109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baseline="0" dirty="0" smtClean="0">
              <a:latin typeface="Arial" pitchFamily="34"/>
              <a:ea typeface="Microsoft YaHei"/>
              <a:cs typeface="Arial" pitchFamily="34"/>
            </a:rPr>
            <a:t>Органная трансплантация - единственный профиль ВМП, который не оказывался до октября 2015 года. До конца 2018 года БУ «Окружная клиническая больница» запланировала провести </a:t>
          </a:r>
          <a:br>
            <a:rPr lang="ru-RU" sz="1600" b="0" i="0" u="none" strike="noStrike" kern="1200" cap="none" baseline="0" dirty="0" smtClean="0">
              <a:latin typeface="Arial" pitchFamily="34"/>
              <a:ea typeface="Microsoft YaHei"/>
              <a:cs typeface="Arial" pitchFamily="34"/>
            </a:rPr>
          </a:br>
          <a:r>
            <a:rPr lang="ru-RU" sz="1600" b="0" i="0" u="none" strike="noStrike" kern="1200" cap="none" baseline="0" dirty="0" smtClean="0">
              <a:latin typeface="Arial" pitchFamily="34"/>
              <a:ea typeface="Microsoft YaHei"/>
              <a:cs typeface="Arial" pitchFamily="34"/>
            </a:rPr>
            <a:t>6 трансплантаций  почек (в 1 квартале проведено уже 2 трансплантации), чем обеспечит потребность </a:t>
          </a:r>
          <a:r>
            <a:rPr lang="ru-RU" sz="1600" b="0" i="0" u="none" strike="noStrike" kern="1200" cap="none" baseline="0" dirty="0" err="1" smtClean="0">
              <a:latin typeface="Arial" pitchFamily="34"/>
              <a:ea typeface="Microsoft YaHei"/>
              <a:cs typeface="Arial" pitchFamily="34"/>
            </a:rPr>
            <a:t>югорчан</a:t>
          </a:r>
          <a:r>
            <a:rPr lang="ru-RU" sz="1600" b="0" i="0" u="none" strike="noStrike" kern="1200" cap="none" baseline="0" dirty="0" smtClean="0">
              <a:latin typeface="Arial" pitchFamily="34"/>
              <a:ea typeface="Microsoft YaHei"/>
              <a:cs typeface="Arial" pitchFamily="34"/>
            </a:rPr>
            <a:t> в указанном виде помощи. В период 2015-2017 г.г. почка пересажена 14 пациентам. </a:t>
          </a:r>
          <a:endParaRPr lang="ru-RU" sz="1600" kern="1200" dirty="0"/>
        </a:p>
      </dsp:txBody>
      <dsp:txXfrm>
        <a:off x="2482460" y="1220121"/>
        <a:ext cx="9375243" cy="1109201"/>
      </dsp:txXfrm>
    </dsp:sp>
    <dsp:sp modelId="{AB74A812-63F4-4A2E-B29F-E7311446BB74}">
      <dsp:nvSpPr>
        <dsp:cNvPr id="0" name=""/>
        <dsp:cNvSpPr/>
      </dsp:nvSpPr>
      <dsp:spPr>
        <a:xfrm>
          <a:off x="110920" y="1331041"/>
          <a:ext cx="2371540" cy="8873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3B3CF9-8AFE-4A34-8512-E82CB858CAD1}">
      <dsp:nvSpPr>
        <dsp:cNvPr id="0" name=""/>
        <dsp:cNvSpPr/>
      </dsp:nvSpPr>
      <dsp:spPr>
        <a:xfrm>
          <a:off x="0" y="2440242"/>
          <a:ext cx="11857704" cy="1109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Обеспечена 100 % возможность для пациентов, страдающих новообразованиями головы, головного/спинного мозга и позвоночника, при наличии медицинских показаний, получить услуги с использованием установки стереотаксического облучения «Гамма-нож». В 2017 году около 100 больных пролечены с применением данной технологии за счет средств бюджета автономного округа, бесплатно для пациентов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2460" y="2440242"/>
        <a:ext cx="9375243" cy="1109201"/>
      </dsp:txXfrm>
    </dsp:sp>
    <dsp:sp modelId="{33E1B444-4760-414A-99BB-8E9E0D8FA778}">
      <dsp:nvSpPr>
        <dsp:cNvPr id="0" name=""/>
        <dsp:cNvSpPr/>
      </dsp:nvSpPr>
      <dsp:spPr>
        <a:xfrm>
          <a:off x="110920" y="2551162"/>
          <a:ext cx="2371540" cy="8873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14BF-CE85-46EF-BC34-83E629E08069}">
      <dsp:nvSpPr>
        <dsp:cNvPr id="0" name=""/>
        <dsp:cNvSpPr/>
      </dsp:nvSpPr>
      <dsp:spPr>
        <a:xfrm>
          <a:off x="0" y="29639"/>
          <a:ext cx="7239819" cy="67240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Arial" charset="0"/>
              <a:cs typeface="Arial" charset="0"/>
            </a:rPr>
            <a:t>Реализация вносимых изменений позволит достичь в 2018 году следующих показателей: </a:t>
          </a:r>
          <a:endParaRPr lang="ru-RU" sz="1800" kern="1200" dirty="0"/>
        </a:p>
      </dsp:txBody>
      <dsp:txXfrm>
        <a:off x="19694" y="49333"/>
        <a:ext cx="7200431" cy="633013"/>
      </dsp:txXfrm>
    </dsp:sp>
    <dsp:sp modelId="{2206C401-E4E5-4D85-BE9F-76DEBBBD71F7}">
      <dsp:nvSpPr>
        <dsp:cNvPr id="0" name=""/>
        <dsp:cNvSpPr/>
      </dsp:nvSpPr>
      <dsp:spPr>
        <a:xfrm>
          <a:off x="0" y="929113"/>
          <a:ext cx="1261517" cy="126151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45115-6194-4DAD-85DB-14B9DACDF6B8}">
      <dsp:nvSpPr>
        <dsp:cNvPr id="0" name=""/>
        <dsp:cNvSpPr/>
      </dsp:nvSpPr>
      <dsp:spPr>
        <a:xfrm>
          <a:off x="1337208" y="929113"/>
          <a:ext cx="5902611" cy="1261517"/>
        </a:xfrm>
        <a:prstGeom prst="roundRect">
          <a:avLst>
            <a:gd name="adj" fmla="val 1667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Arial" charset="0"/>
              <a:cs typeface="Arial" charset="0"/>
            </a:rPr>
            <a:t>Снижение числа вновь выявляемых случаев инфицирования вирусом иммунодефицита человека на 5% от числа предыдущего года. </a:t>
          </a:r>
          <a:endParaRPr lang="ru-RU" sz="1600" kern="1200" dirty="0"/>
        </a:p>
      </dsp:txBody>
      <dsp:txXfrm>
        <a:off x="1398801" y="990706"/>
        <a:ext cx="5779425" cy="1138331"/>
      </dsp:txXfrm>
    </dsp:sp>
    <dsp:sp modelId="{A541352A-D7FD-4CE8-A0D9-E5E598C5F202}">
      <dsp:nvSpPr>
        <dsp:cNvPr id="0" name=""/>
        <dsp:cNvSpPr/>
      </dsp:nvSpPr>
      <dsp:spPr>
        <a:xfrm>
          <a:off x="0" y="2342013"/>
          <a:ext cx="1261517" cy="126151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D7034-D7F1-4FFD-9E44-1543E9C0414D}">
      <dsp:nvSpPr>
        <dsp:cNvPr id="0" name=""/>
        <dsp:cNvSpPr/>
      </dsp:nvSpPr>
      <dsp:spPr>
        <a:xfrm>
          <a:off x="1337208" y="2342013"/>
          <a:ext cx="5902611" cy="1261517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Arial" charset="0"/>
              <a:cs typeface="Arial" charset="0"/>
            </a:rPr>
            <a:t>Увеличение в 2018 году доли населения, охваченного тестированием на ВИЧ-инфекцию до 30% </a:t>
          </a:r>
          <a:r>
            <a:rPr lang="ru-RU" alt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условии соответствующего финансирования мероприятий по увеличению охвата населения медицинским освидетельствованием на ВИЧ-инфекцию, а также при сохранении соответствующего финансирования в последующие годы)</a:t>
          </a:r>
          <a:endParaRPr lang="ru-RU" sz="1400" kern="1200" dirty="0"/>
        </a:p>
      </dsp:txBody>
      <dsp:txXfrm>
        <a:off x="1398801" y="2403606"/>
        <a:ext cx="5779425" cy="1138331"/>
      </dsp:txXfrm>
    </dsp:sp>
    <dsp:sp modelId="{AB3D7E9A-E2F0-45C5-B1DF-0668162E82E5}">
      <dsp:nvSpPr>
        <dsp:cNvPr id="0" name=""/>
        <dsp:cNvSpPr/>
      </dsp:nvSpPr>
      <dsp:spPr>
        <a:xfrm>
          <a:off x="0" y="3754913"/>
          <a:ext cx="1261517" cy="126151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0FA03-506F-4A71-B7E7-F3C48C77266E}">
      <dsp:nvSpPr>
        <dsp:cNvPr id="0" name=""/>
        <dsp:cNvSpPr/>
      </dsp:nvSpPr>
      <dsp:spPr>
        <a:xfrm>
          <a:off x="1337208" y="3754913"/>
          <a:ext cx="5902611" cy="1261517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уровня информированности населения по вопросам ВИЧ-инфекции не менее  70%</a:t>
          </a:r>
          <a:endParaRPr lang="ru-RU" sz="1600" kern="1200" dirty="0"/>
        </a:p>
      </dsp:txBody>
      <dsp:txXfrm>
        <a:off x="1398801" y="3816506"/>
        <a:ext cx="5779425" cy="1138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5F07-87C8-42E9-95C1-32B37206C051}">
      <dsp:nvSpPr>
        <dsp:cNvPr id="0" name=""/>
        <dsp:cNvSpPr/>
      </dsp:nvSpPr>
      <dsp:spPr>
        <a:xfrm>
          <a:off x="0" y="0"/>
          <a:ext cx="8131277" cy="1887794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kern="1200" dirty="0" smtClean="0">
              <a:latin typeface="Arial" charset="0"/>
              <a:cs typeface="Arial" charset="0"/>
            </a:rPr>
            <a:t>В соответствии с законом автономного округа от 26.06.2012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kern="1200" dirty="0" smtClean="0">
              <a:latin typeface="Arial" charset="0"/>
              <a:cs typeface="Arial" charset="0"/>
            </a:rPr>
            <a:t>№ 86-оз «О регулировании отдельных вопросов в сфере охраны здоровья граждан в  Ханты-Мансийском автономном округе – Югре» планируется привлечение для работы:</a:t>
          </a:r>
          <a:endParaRPr lang="ru-RU" sz="1500" kern="1200" dirty="0"/>
        </a:p>
      </dsp:txBody>
      <dsp:txXfrm>
        <a:off x="0" y="0"/>
        <a:ext cx="8131277" cy="1019408"/>
      </dsp:txXfrm>
    </dsp:sp>
    <dsp:sp modelId="{FCCA9360-4324-4ADB-AF06-F808531F3C28}">
      <dsp:nvSpPr>
        <dsp:cNvPr id="0" name=""/>
        <dsp:cNvSpPr/>
      </dsp:nvSpPr>
      <dsp:spPr>
        <a:xfrm>
          <a:off x="0" y="981652"/>
          <a:ext cx="4065638" cy="868385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rgbClr val="FF0000"/>
              </a:solidFill>
              <a:latin typeface="Arial" charset="0"/>
              <a:cs typeface="Arial" charset="0"/>
            </a:rPr>
            <a:t>43 врачей</a:t>
          </a:r>
          <a:r>
            <a:rPr lang="ru-RU" altLang="ru-RU" sz="1500" kern="1200" dirty="0" smtClean="0">
              <a:solidFill>
                <a:srgbClr val="FF0000"/>
              </a:solidFill>
              <a:latin typeface="Arial" charset="0"/>
              <a:cs typeface="Arial" charset="0"/>
            </a:rPr>
            <a:t> востребованных специальностей из других субъектов Российской Федерации в города с низкой укомплектованностью врачами</a:t>
          </a:r>
          <a:endParaRPr lang="ru-RU" sz="1500" kern="1200" dirty="0">
            <a:solidFill>
              <a:srgbClr val="FF0000"/>
            </a:solidFill>
          </a:endParaRPr>
        </a:p>
      </dsp:txBody>
      <dsp:txXfrm>
        <a:off x="0" y="981652"/>
        <a:ext cx="4065638" cy="868385"/>
      </dsp:txXfrm>
    </dsp:sp>
    <dsp:sp modelId="{EACF0E16-AB39-4357-8E1E-B53842BED071}">
      <dsp:nvSpPr>
        <dsp:cNvPr id="0" name=""/>
        <dsp:cNvSpPr/>
      </dsp:nvSpPr>
      <dsp:spPr>
        <a:xfrm>
          <a:off x="4065638" y="981652"/>
          <a:ext cx="4065638" cy="868385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rgbClr val="FF0000"/>
              </a:solidFill>
              <a:latin typeface="Arial" charset="0"/>
              <a:cs typeface="Arial" charset="0"/>
            </a:rPr>
            <a:t>10 работников </a:t>
          </a:r>
          <a:r>
            <a:rPr lang="ru-RU" altLang="ru-RU" sz="1500" kern="1200" dirty="0" err="1" smtClean="0">
              <a:solidFill>
                <a:srgbClr val="FF0000"/>
              </a:solidFill>
              <a:latin typeface="Arial" charset="0"/>
              <a:cs typeface="Arial" charset="0"/>
            </a:rPr>
            <a:t>фельдшерско</a:t>
          </a:r>
          <a:r>
            <a:rPr lang="ru-RU" altLang="ru-RU" sz="1500" kern="1200" dirty="0" smtClean="0">
              <a:solidFill>
                <a:srgbClr val="FF0000"/>
              </a:solidFill>
              <a:latin typeface="Arial" charset="0"/>
              <a:cs typeface="Arial" charset="0"/>
            </a:rPr>
            <a:t> - акушерских пунктов</a:t>
          </a:r>
          <a:endParaRPr lang="ru-RU" sz="1500" kern="1200" dirty="0">
            <a:solidFill>
              <a:srgbClr val="FF0000"/>
            </a:solidFill>
          </a:endParaRPr>
        </a:p>
      </dsp:txBody>
      <dsp:txXfrm>
        <a:off x="4065638" y="981652"/>
        <a:ext cx="4065638" cy="86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0.21974</cdr:x>
      <cdr:y>0.16149</cdr:y>
    </cdr:from>
    <cdr:to>
      <cdr:x>0.32923</cdr:x>
      <cdr:y>0.24878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="" xmlns:a16="http://schemas.microsoft.com/office/drawing/2014/main" id="{4A0A1AF0-1185-4FDB-A02D-EA120EC5619C}"/>
            </a:ext>
          </a:extLst>
        </cdr:cNvPr>
        <cdr:cNvSpPr txBox="1"/>
      </cdr:nvSpPr>
      <cdr:spPr>
        <a:xfrm xmlns:a="http://schemas.openxmlformats.org/drawingml/2006/main">
          <a:off x="1575904" y="775253"/>
          <a:ext cx="785191" cy="419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0.8149</cdr:x>
      <cdr:y>0</cdr:y>
    </cdr:from>
    <cdr:to>
      <cdr:x>0.94614</cdr:x>
      <cdr:y>0.09546</cdr:y>
    </cdr:to>
    <cdr:sp macro="" textlink="">
      <cdr:nvSpPr>
        <cdr:cNvPr id="3" name="Овальная выноска 2"/>
        <cdr:cNvSpPr/>
      </cdr:nvSpPr>
      <cdr:spPr>
        <a:xfrm xmlns:a="http://schemas.openxmlformats.org/drawingml/2006/main">
          <a:off x="6706294" y="0"/>
          <a:ext cx="1080053" cy="432048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22,4%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0A72-385B-438E-91C6-EFC8F55AEED6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8FE4-EF0F-46C3-A68F-99A2F4D9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6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6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6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55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76B2-0A48-454F-B692-21D28613BF6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8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0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0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70F-636B-4750-94F0-D512C5F79E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3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70F-636B-4750-94F0-D512C5F79E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5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70F-636B-4750-94F0-D512C5F79E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3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0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1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8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9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2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2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8FE4-EF0F-46C3-A68F-99A2F4D9C4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9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1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1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0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3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8964-14D7-4A0B-9E71-8710C1EADE2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9584-3E4E-424E-9A59-FC9AF5B0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067" y="372872"/>
            <a:ext cx="7526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Департамент здравоохранения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Ханты-Мансийского автономного округа – Югры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3867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"/>
                <a:cs typeface="Arial" panose="020B0604020202020204" pitchFamily="34" charset="0"/>
              </a:rPr>
              <a:t>Ханты-Мансийск 2018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267" y="2574807"/>
            <a:ext cx="107018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Публичная декларация </a:t>
            </a:r>
          </a:p>
          <a:p>
            <a:pPr algn="ctr"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целей и задач </a:t>
            </a:r>
          </a:p>
          <a:p>
            <a:pPr algn="ctr"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Департамента здравоохранения </a:t>
            </a:r>
          </a:p>
          <a:p>
            <a:pPr algn="ctr"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Ханты-Мансийского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автономного округа </a:t>
            </a: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– Югры </a:t>
            </a:r>
            <a:endParaRPr lang="ru-RU" altLang="ru-RU" sz="32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2018 </a:t>
            </a: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801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29" y="-39787"/>
            <a:ext cx="918332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Обеспечение доступности высокотехнологичной медицинской помощи населению и внедрение современных передовых медицинских технологий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4685548"/>
              </p:ext>
            </p:extLst>
          </p:nvPr>
        </p:nvGraphicFramePr>
        <p:xfrm>
          <a:off x="193365" y="1250610"/>
          <a:ext cx="11880647" cy="151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23886140"/>
              </p:ext>
            </p:extLst>
          </p:nvPr>
        </p:nvGraphicFramePr>
        <p:xfrm>
          <a:off x="147483" y="2861188"/>
          <a:ext cx="11857704" cy="354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8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" y="3845453"/>
            <a:ext cx="4009415" cy="234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604" y="0"/>
            <a:ext cx="918332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Продолжается строительство нового здания перинатального центра в  г. Сургуте с использованием механизма государственно-частного партнерства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14333" y="1553633"/>
            <a:ext cx="7120467" cy="2291820"/>
          </a:xfrm>
          <a:prstGeom prst="rect">
            <a:avLst/>
          </a:prstGeom>
        </p:spPr>
        <p:txBody>
          <a:bodyPr vert="horz" lIns="91440" tIns="100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Бюджетное учреждение Ханты-Мансийского автономного округа – Югры «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Сургутский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клинический перинатальный центр» является ведущим учреждением службы родовспоможения автономного округа, крупнейшим учреждением такого типа в Уральском федеральном округе. </a:t>
            </a:r>
          </a:p>
          <a:p>
            <a:pPr marL="0" indent="450850"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общей площади более 63 тыс. квадратных метров планируется оказание медицинской помощи женщинам и новорожденным. Центр рассчитан на  проведение 10 000 родов в год,  60 000 посещений в год. Более 1550 лечебных, диагностических и учебных помещений центра будут оборудованы 400 единицами современной медицинской техники, будут работать более 50 специализированных кабинетов, включая лабораторию ЭКО, а также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симуляционно-тренинговый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8232"/>
          <a:stretch/>
        </p:blipFill>
        <p:spPr>
          <a:xfrm>
            <a:off x="333375" y="1299660"/>
            <a:ext cx="4002201" cy="23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685" y="88490"/>
            <a:ext cx="9085006" cy="78658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Стабилизация эпидемической ситуации по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 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ВИЧ-инфекции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988" y="1387231"/>
            <a:ext cx="4591664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pc="-10" dirty="0" smtClean="0">
                <a:latin typeface="Arial" charset="0"/>
                <a:cs typeface="Arial" charset="0"/>
              </a:rPr>
              <a:t>   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В </a:t>
            </a:r>
            <a:r>
              <a:rPr lang="ru-RU" altLang="ru-RU" sz="1700" spc="-10" dirty="0">
                <a:latin typeface="Arial" charset="0"/>
                <a:cs typeface="Arial" charset="0"/>
              </a:rPr>
              <a:t>Концепцию «Противодействие распространению инфекции, вызываемой вирусом иммунодефицита человека в Ханты-Мансийском автономном округе – Югре  до 2020 года» будут внесены изменения на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основании: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700" spc="-10" dirty="0" smtClean="0">
                <a:latin typeface="Arial" charset="0"/>
                <a:cs typeface="Arial" charset="0"/>
              </a:rPr>
              <a:t>    Распоряжения </a:t>
            </a:r>
            <a:r>
              <a:rPr lang="ru-RU" altLang="ru-RU" sz="1700" spc="-10" dirty="0">
                <a:latin typeface="Arial" charset="0"/>
                <a:cs typeface="Arial" charset="0"/>
              </a:rPr>
              <a:t>Правительства РФ от 20.10.2016 №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2203-р;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700" spc="-10" dirty="0" smtClean="0">
                <a:latin typeface="Arial" charset="0"/>
                <a:cs typeface="Arial" charset="0"/>
              </a:rPr>
              <a:t>    Соглашения </a:t>
            </a:r>
            <a:r>
              <a:rPr lang="ru-RU" altLang="ru-RU" sz="1700" spc="-10" dirty="0">
                <a:latin typeface="Arial" charset="0"/>
                <a:cs typeface="Arial" charset="0"/>
              </a:rPr>
              <a:t>о предоставлении субсидии бюджету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автономного округа </a:t>
            </a:r>
            <a:r>
              <a:rPr lang="ru-RU" altLang="ru-RU" sz="1700" spc="-10" dirty="0">
                <a:latin typeface="Arial" charset="0"/>
                <a:cs typeface="Arial" charset="0"/>
              </a:rPr>
              <a:t>из федерального бюджета на реализацию отдельных мероприятий №056-08-355 от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20.02.2017;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700" spc="-10" dirty="0" smtClean="0">
                <a:latin typeface="Arial" charset="0"/>
                <a:cs typeface="Arial" charset="0"/>
              </a:rPr>
              <a:t>    Распоряжения </a:t>
            </a:r>
            <a:r>
              <a:rPr lang="ru-RU" altLang="ru-RU" sz="1700" spc="-10" dirty="0">
                <a:latin typeface="Arial" charset="0"/>
                <a:cs typeface="Arial" charset="0"/>
              </a:rPr>
              <a:t>Правительства РФ от 20.04.2017 №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754-р; 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altLang="ru-RU" sz="1700" spc="-10" dirty="0">
                <a:latin typeface="Arial" charset="0"/>
                <a:cs typeface="Arial" charset="0"/>
              </a:rPr>
              <a:t>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   Протокола </a:t>
            </a:r>
            <a:r>
              <a:rPr lang="ru-RU" altLang="ru-RU" sz="1700" spc="-10" dirty="0" err="1">
                <a:latin typeface="Arial" charset="0"/>
                <a:cs typeface="Arial" charset="0"/>
              </a:rPr>
              <a:t>видеоселекторного</a:t>
            </a:r>
            <a:r>
              <a:rPr lang="ru-RU" altLang="ru-RU" sz="1700" spc="-10" dirty="0">
                <a:latin typeface="Arial" charset="0"/>
                <a:cs typeface="Arial" charset="0"/>
              </a:rPr>
              <a:t> совещания от 25.04.2017 под председательством заместителя Министра здравоохранения </a:t>
            </a:r>
            <a:r>
              <a:rPr lang="ru-RU" altLang="ru-RU" sz="1700" spc="-10" dirty="0" smtClean="0">
                <a:latin typeface="Arial" charset="0"/>
                <a:cs typeface="Arial" charset="0"/>
              </a:rPr>
              <a:t>Российской Федерации </a:t>
            </a:r>
            <a:r>
              <a:rPr lang="ru-RU" altLang="ru-RU" sz="1700" spc="-10" dirty="0">
                <a:latin typeface="Arial" charset="0"/>
                <a:cs typeface="Arial" charset="0"/>
              </a:rPr>
              <a:t>С.А. Краевого</a:t>
            </a:r>
            <a:r>
              <a:rPr lang="ru-RU" altLang="ru-RU" spc="-10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4142438"/>
              </p:ext>
            </p:extLst>
          </p:nvPr>
        </p:nvGraphicFramePr>
        <p:xfrm>
          <a:off x="4768644" y="1377398"/>
          <a:ext cx="7239820" cy="504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5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5629" y="4227657"/>
            <a:ext cx="8131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b="1" u="sng" dirty="0" smtClean="0">
                <a:latin typeface="Arial" charset="0"/>
                <a:cs typeface="Arial" charset="0"/>
              </a:rPr>
              <a:t>Планы на 2018 год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sz="1600" dirty="0" smtClean="0">
                <a:latin typeface="Arial" charset="0"/>
                <a:cs typeface="Arial" charset="0"/>
              </a:rPr>
              <a:t>По Федеральной программе «Земский доктор» на 2018 год выделены средства на </a:t>
            </a:r>
            <a:r>
              <a:rPr lang="ru-RU" altLang="ru-RU" sz="1600" dirty="0" err="1" smtClean="0">
                <a:latin typeface="Arial" charset="0"/>
                <a:cs typeface="Arial" charset="0"/>
              </a:rPr>
              <a:t>софинансирование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( 30 % Федеральный бюджет и 70 % Окружной бюджет) для приёма на работу</a:t>
            </a:r>
            <a:endParaRPr lang="ru-RU" altLang="ru-RU" sz="1600" dirty="0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Обеспечение специалистами  в рамках реализации программы «Земский доктор»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630" y="1208628"/>
            <a:ext cx="8131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sz="1600" dirty="0">
                <a:latin typeface="Arial" charset="0"/>
                <a:cs typeface="Arial" charset="0"/>
              </a:rPr>
              <a:t>В соответствии с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Федеральным </a:t>
            </a:r>
            <a:r>
              <a:rPr lang="ru-RU" altLang="ru-RU" sz="1600" dirty="0">
                <a:latin typeface="Arial" charset="0"/>
                <a:cs typeface="Arial" charset="0"/>
              </a:rPr>
              <a:t>законом от 29.11.2010 № 326-ФЗ «Об обязательном медицинском страховании в Российской Федерации» в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2018 </a:t>
            </a:r>
            <a:r>
              <a:rPr lang="ru-RU" altLang="ru-RU" sz="1600" dirty="0">
                <a:latin typeface="Arial" charset="0"/>
                <a:cs typeface="Arial" charset="0"/>
              </a:rPr>
              <a:t>году планируется привлечь для работы в сельских населенных пунктах и поселках городского типа автономного округа 80 врачей.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39" y="1398841"/>
            <a:ext cx="3391012" cy="474631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4438432"/>
              </p:ext>
            </p:extLst>
          </p:nvPr>
        </p:nvGraphicFramePr>
        <p:xfrm>
          <a:off x="255630" y="2250096"/>
          <a:ext cx="8131277" cy="188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55632" y="5304875"/>
            <a:ext cx="4065638" cy="442452"/>
            <a:chOff x="0" y="1150761"/>
            <a:chExt cx="4065638" cy="1017981"/>
          </a:xfrm>
          <a:scene3d>
            <a:camera prst="orthographicFront"/>
            <a:lightRig rig="chilly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1150761"/>
              <a:ext cx="4065638" cy="101798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1150761"/>
              <a:ext cx="4065638" cy="101798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600" b="1" kern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68 врачей</a:t>
              </a:r>
              <a:endParaRPr lang="ru-RU" sz="16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21270" y="5304875"/>
            <a:ext cx="4065638" cy="442452"/>
            <a:chOff x="4065638" y="1150761"/>
            <a:chExt cx="4065638" cy="1017981"/>
          </a:xfrm>
          <a:scene3d>
            <a:camera prst="orthographicFront"/>
            <a:lightRig rig="chilly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4065638" y="1150761"/>
              <a:ext cx="4065638" cy="101798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065638" y="1150761"/>
              <a:ext cx="4065638" cy="101798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600" b="1" kern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13 фельдшеров</a:t>
              </a:r>
              <a:endParaRPr lang="ru-RU" sz="16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5631" y="5770790"/>
            <a:ext cx="2222098" cy="442452"/>
            <a:chOff x="4065638" y="1150761"/>
            <a:chExt cx="4065638" cy="1017981"/>
          </a:xfrm>
          <a:scene3d>
            <a:camera prst="orthographicFront"/>
            <a:lightRig rig="chilly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4065638" y="1150761"/>
              <a:ext cx="4065638" cy="101798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65638" y="1150761"/>
              <a:ext cx="4065638" cy="101798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28 человек</a:t>
              </a:r>
              <a:endParaRPr lang="ru-RU" sz="16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477730" y="5755148"/>
            <a:ext cx="5909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sz="1600" dirty="0" smtClean="0">
                <a:latin typeface="Arial" charset="0"/>
                <a:cs typeface="Arial" charset="0"/>
              </a:rPr>
              <a:t>По окружной программе в города с населением более </a:t>
            </a:r>
            <a:br>
              <a:rPr lang="ru-RU" altLang="ru-RU" sz="1600" dirty="0" smtClean="0">
                <a:latin typeface="Arial" charset="0"/>
                <a:cs typeface="Arial" charset="0"/>
              </a:rPr>
            </a:br>
            <a:r>
              <a:rPr lang="ru-RU" altLang="ru-RU" sz="1600" dirty="0" smtClean="0">
                <a:latin typeface="Arial" charset="0"/>
                <a:cs typeface="Arial" charset="0"/>
              </a:rPr>
              <a:t>50 тыс. человек</a:t>
            </a:r>
            <a:endParaRPr lang="ru-RU" altLang="ru-RU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Оптимизация  информационного обмена в системе здравоохранения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334" y="1310827"/>
            <a:ext cx="11827933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Соглашением между Министерством здравоохранения Российской Федерации и Правительством Ханты-Мансийского автономного округа - Югры «О взаимодействии в сфере развития Единой государственной информационной системы в сфере здравоохранения в 2015-2018 гг.» и Паспортом приоритетного проекта «Совершенствование процессов организации медицинской помощи на основе внедрения информационных технологий», утвержденного протоколом заседания президиума Совета при Президенте РФ по стратегическому развитию и приоритетным проектам от 25.10.2016 № 9 определены основные мероприятия по развитию регионального сегмента Единой государственной информационной системы в сфере здравоохранения (далее - региональный сегмент ЕГИСЗ) на период 2017 года: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5307878"/>
              </p:ext>
            </p:extLst>
          </p:nvPr>
        </p:nvGraphicFramePr>
        <p:xfrm>
          <a:off x="279400" y="2631189"/>
          <a:ext cx="11607800" cy="385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5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2D25A552-7274-4E61-8075-99A4BAA1F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450990"/>
              </p:ext>
            </p:extLst>
          </p:nvPr>
        </p:nvGraphicFramePr>
        <p:xfrm>
          <a:off x="-142071" y="1767593"/>
          <a:ext cx="7171633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3F8C6-3B47-4407-8697-E2D56D6E33E9}"/>
              </a:ext>
            </a:extLst>
          </p:cNvPr>
          <p:cNvSpPr txBox="1"/>
          <p:nvPr/>
        </p:nvSpPr>
        <p:spPr>
          <a:xfrm>
            <a:off x="0" y="1319633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программы обеспечения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лекарственными средствами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C83BAA-B9A1-409D-BE72-B158D6562AFE}"/>
              </a:ext>
            </a:extLst>
          </p:cNvPr>
          <p:cNvSpPr txBox="1"/>
          <p:nvPr/>
        </p:nvSpPr>
        <p:spPr>
          <a:xfrm>
            <a:off x="6404876" y="1207846"/>
            <a:ext cx="571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расхода бюджета округа за счет увеличения численности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орфанников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за 3 года на 49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(фактически 0,1% от регионального регистра), а доля расхода от регионального бюджета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- 14 %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6177DAC-56E5-49A4-A34F-061DAF8C1F07}"/>
              </a:ext>
            </a:extLst>
          </p:cNvPr>
          <p:cNvSpPr/>
          <p:nvPr/>
        </p:nvSpPr>
        <p:spPr>
          <a:xfrm>
            <a:off x="6934482" y="3593712"/>
            <a:ext cx="1292087" cy="90446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,31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521D51D-1E5C-4364-9670-B80E597F3DC6}"/>
              </a:ext>
            </a:extLst>
          </p:cNvPr>
          <p:cNvSpPr/>
          <p:nvPr/>
        </p:nvSpPr>
        <p:spPr>
          <a:xfrm>
            <a:off x="8270870" y="3588799"/>
            <a:ext cx="3438939" cy="90937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283 чел. израсходовано 6% от консолидированного бюджета (или 9% от бюджета РЛО)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FF46CCC-6216-4E9D-9CC5-32E68AE49DB9}"/>
              </a:ext>
            </a:extLst>
          </p:cNvPr>
          <p:cNvSpPr/>
          <p:nvPr/>
        </p:nvSpPr>
        <p:spPr>
          <a:xfrm>
            <a:off x="6934485" y="4545493"/>
            <a:ext cx="1292087" cy="90446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164,29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B53A6C8-7A21-4415-AB49-0C0EAA54570E}"/>
              </a:ext>
            </a:extLst>
          </p:cNvPr>
          <p:cNvSpPr/>
          <p:nvPr/>
        </p:nvSpPr>
        <p:spPr>
          <a:xfrm>
            <a:off x="8270872" y="4540580"/>
            <a:ext cx="3438939" cy="90937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308 чел. израсходовано 6% от консолидированного бюджета (или 9% от бюджета РЛО)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83F5F0E-E0AF-4A3F-9DCB-FCD402B1773F}"/>
              </a:ext>
            </a:extLst>
          </p:cNvPr>
          <p:cNvSpPr/>
          <p:nvPr/>
        </p:nvSpPr>
        <p:spPr>
          <a:xfrm>
            <a:off x="6934483" y="5466890"/>
            <a:ext cx="1292087" cy="90446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242,56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429FB80-A54D-4A48-B193-683D5231DDCF}"/>
              </a:ext>
            </a:extLst>
          </p:cNvPr>
          <p:cNvSpPr txBox="1"/>
          <p:nvPr/>
        </p:nvSpPr>
        <p:spPr>
          <a:xfrm>
            <a:off x="6404876" y="2636323"/>
            <a:ext cx="530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обеспечения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средствами пациентов с орфанными заболеваниями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E272FA2-40F1-4D21-A471-121DB10A4F14}"/>
              </a:ext>
            </a:extLst>
          </p:cNvPr>
          <p:cNvSpPr/>
          <p:nvPr/>
        </p:nvSpPr>
        <p:spPr>
          <a:xfrm>
            <a:off x="8270870" y="5449954"/>
            <a:ext cx="3438939" cy="90937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298 чел. израсходовано 9% от консолидированного бюджета (или 14% от бюджета РЛО)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29813" y="-49622"/>
            <a:ext cx="9121878" cy="10820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Лекарственное обеспечение льготной категории граждан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59" y="-38637"/>
            <a:ext cx="883161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В рамках реализации Указа Президента Российской Федерации от 07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532" y="1354372"/>
            <a:ext cx="11675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«дорожной карты» Ханты-Мансийского автономного округа - Югры по отрасли «Здравоохранение» в части средней заработной платы отдельных категорий медицинских работников на 2017 год сформированы с учетом необходимости достижения с 1 октября 2017 года целевых показателей соотношения средней заработной платы медицинских работников к среднемесячному доходу от трудовой деятельности:  врачей – 180%, среднего медицинского персонала – 90%, младшего медицинского персонала – 80%.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2830955"/>
              </p:ext>
            </p:extLst>
          </p:nvPr>
        </p:nvGraphicFramePr>
        <p:xfrm>
          <a:off x="342898" y="3471333"/>
          <a:ext cx="11497733" cy="257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1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59" y="-38637"/>
            <a:ext cx="883161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Основные целевые показатели деятельности отрасли здравоохранения, планируемые к достижению в 2018 году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79070"/>
              </p:ext>
            </p:extLst>
          </p:nvPr>
        </p:nvGraphicFramePr>
        <p:xfrm>
          <a:off x="459316" y="1329267"/>
          <a:ext cx="11216217" cy="4980090"/>
        </p:xfrm>
        <a:graphic>
          <a:graphicData uri="http://schemas.openxmlformats.org/drawingml/2006/table">
            <a:tbl>
              <a:tblPr/>
              <a:tblGrid>
                <a:gridCol w="9495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0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4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Наименование показателей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2018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Суммарный коэффициент рождаемости (число детей, рожденных одной женщиной репродуктивного возраста)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2,0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296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Смертность от всех причин, на 1000 населения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296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Младенческая смертность (случаев на 1000 родившихся живыми)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Смертность от болезней системы кровообращения, на 100 тыс. населения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256,0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Смертность от дорожно-транспортных происшествий, на 100 тыс. населения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Смертность от новообразований (в том числе от злокачественных), на 100 тыс. населения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113,5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296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Смертность от туберкулеза, на 100 тыс. населения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4,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5296">
                <a:tc>
                  <a:txBody>
                    <a:bodyPr/>
                    <a:lstStyle/>
                    <a:p>
                      <a:pPr marL="17780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Ожидаемая продолжительность жизни при рождении, лет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74,1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12192000" cy="112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Выявлено злокачественных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новообразований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628802"/>
          <a:ext cx="8845446" cy="44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287688" y="1772816"/>
            <a:ext cx="532859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4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66675"/>
            <a:ext cx="12192000" cy="107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скрининга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злокачественных новообразований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889" y="1700809"/>
            <a:ext cx="3270768" cy="3947473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3" y="2276873"/>
            <a:ext cx="2616531" cy="3371409"/>
          </a:xfrm>
          <a:prstGeom prst="rect">
            <a:avLst/>
          </a:prstGeom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120" y="2490423"/>
            <a:ext cx="2612133" cy="33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88" y="178978"/>
            <a:ext cx="10185912" cy="108200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Стратегические направления развития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системы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здравоохранения Ханты-Мансийского автономного округа-Югры в 2018 году 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6307199"/>
              </p:ext>
            </p:extLst>
          </p:nvPr>
        </p:nvGraphicFramePr>
        <p:xfrm>
          <a:off x="173703" y="1189703"/>
          <a:ext cx="11831484" cy="52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1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6201"/>
            <a:ext cx="12192000" cy="1003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2865747"/>
              </p:ext>
            </p:extLst>
          </p:nvPr>
        </p:nvGraphicFramePr>
        <p:xfrm>
          <a:off x="1065604" y="1484784"/>
          <a:ext cx="10060792" cy="504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35560" y="10794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Сформирована трёхуровневая система оказания онкологической помощи:</a:t>
            </a:r>
          </a:p>
        </p:txBody>
      </p:sp>
    </p:spTree>
    <p:extLst>
      <p:ext uri="{BB962C8B-B14F-4D97-AF65-F5344CB8AC3E}">
        <p14:creationId xmlns:p14="http://schemas.microsoft.com/office/powerpoint/2010/main" val="22712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Реализация комплекса мероприятий, направленных на развитие первичной медико-санитарной помощи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8328964"/>
              </p:ext>
            </p:extLst>
          </p:nvPr>
        </p:nvGraphicFramePr>
        <p:xfrm>
          <a:off x="173703" y="1189703"/>
          <a:ext cx="11831484" cy="52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6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Повышение доступности медицинской помощи жителям отдаленных и труднодоступных населенных пунктов посредством организации выездной работы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302" y="1373643"/>
            <a:ext cx="11523407" cy="193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latin typeface="Arial "/>
                <a:cs typeface="Arial" panose="020B0604020202020204" pitchFamily="34" charset="0"/>
              </a:rPr>
              <a:t>Организация медицинской помощи силами мобильных медицинских бригад регламентирована приказом Департамента здравоохранения Югры от 24 апреля 2017 года № 430 «О внесении изменений в приказ Департамента здравоохранения Ханты-Мансийского автономного округа – Югры от 24 мая 2016 года № 542 «Об организации работы мобильных медицинских бригад при организации первичной, в том числе первичной специализированной медико-санитарной помощи жителям труднодоступных и отдаленных местностей и территорий компактного проживания коренных малочисленных народов Севера Ханты-Мансийского автономного округа – Югры».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9903" r="464" b="6483"/>
          <a:stretch/>
        </p:blipFill>
        <p:spPr>
          <a:xfrm>
            <a:off x="5355164" y="3362710"/>
            <a:ext cx="6355055" cy="298900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83457" y="3362710"/>
            <a:ext cx="4847304" cy="2989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6245" y="3608439"/>
            <a:ext cx="4050890" cy="246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 smtClean="0">
                <a:latin typeface="Arial "/>
                <a:cs typeface="Arial" panose="020B0604020202020204" pitchFamily="34" charset="0"/>
              </a:rPr>
              <a:t>В период навигации используется ресурс передвижной поликлиники, расположенной на теплоходе «Николай Пирогов», что позволяет представителям коренных малочисленных народов Севера получить медпомощь непосредственно на местах традиционного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722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Повышение доступности медицинской помощи жителям отдаленных и труднодоступных населенных пунктов посредством организации выездной работы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90" y="1469074"/>
            <a:ext cx="4232984" cy="2809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b="20012"/>
          <a:stretch/>
        </p:blipFill>
        <p:spPr>
          <a:xfrm>
            <a:off x="7614890" y="3775586"/>
            <a:ext cx="4232984" cy="2123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4970" y="1406895"/>
            <a:ext cx="7167716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200" dirty="0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В зимний период для оказания консультативной помощи, отбора больных для оказания специализированной и высокотехнологичной медицинской помощи в выездной работе задействованы передвижные врачебные многопрофильные бригады.</a:t>
            </a:r>
          </a:p>
          <a:p>
            <a:pPr indent="450850"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200" b="1" dirty="0" smtClean="0">
                <a:latin typeface="Arial "/>
                <a:cs typeface="Arial" panose="020B0604020202020204" pitchFamily="34" charset="0"/>
              </a:rPr>
              <a:t>В 2017 </a:t>
            </a:r>
            <a:r>
              <a:rPr lang="ru-RU" altLang="ru-RU" sz="2200" dirty="0" smtClean="0">
                <a:latin typeface="Arial "/>
                <a:cs typeface="Arial" panose="020B0604020202020204" pitchFamily="34" charset="0"/>
              </a:rPr>
              <a:t>году осуществлено </a:t>
            </a:r>
            <a:r>
              <a:rPr lang="ru-RU" altLang="ru-RU" sz="2200" b="1" dirty="0" smtClean="0">
                <a:latin typeface="Arial "/>
                <a:cs typeface="Arial" panose="020B0604020202020204" pitchFamily="34" charset="0"/>
              </a:rPr>
              <a:t>454</a:t>
            </a:r>
            <a:r>
              <a:rPr lang="ru-RU" altLang="ru-RU" sz="2200" dirty="0" smtClean="0">
                <a:latin typeface="Arial "/>
                <a:cs typeface="Arial" panose="020B0604020202020204" pitchFamily="34" charset="0"/>
              </a:rPr>
              <a:t> выезда мобильных медицинских формирований для оказания медицинской помощи, в том числе для проведения профилактических осмотров и диспансеризации,  во время которых осмотрено более  </a:t>
            </a:r>
            <a:r>
              <a:rPr lang="ru-RU" altLang="ru-RU" sz="2200" b="1" dirty="0">
                <a:latin typeface="Arial "/>
                <a:cs typeface="Arial" panose="020B0604020202020204" pitchFamily="34" charset="0"/>
              </a:rPr>
              <a:t>35 </a:t>
            </a:r>
            <a:r>
              <a:rPr lang="ru-RU" altLang="ru-RU" sz="2200" b="1" dirty="0" smtClean="0">
                <a:latin typeface="Arial "/>
                <a:cs typeface="Arial" panose="020B0604020202020204" pitchFamily="34" charset="0"/>
              </a:rPr>
              <a:t>596 </a:t>
            </a:r>
            <a:r>
              <a:rPr lang="ru-RU" altLang="ru-RU" sz="2200" dirty="0" smtClean="0">
                <a:latin typeface="Arial "/>
                <a:cs typeface="Arial" panose="020B0604020202020204" pitchFamily="34" charset="0"/>
              </a:rPr>
              <a:t>жителей  труднодоступных и отдаленных населенных пунктов Ханты-Мансийского автономного округа – Югры (из </a:t>
            </a:r>
            <a:r>
              <a:rPr lang="ru-RU" altLang="ru-RU" sz="2200" dirty="0">
                <a:latin typeface="Arial "/>
                <a:cs typeface="Arial" panose="020B0604020202020204" pitchFamily="34" charset="0"/>
              </a:rPr>
              <a:t>них </a:t>
            </a:r>
            <a:r>
              <a:rPr lang="ru-RU" altLang="ru-RU" sz="2200" b="1" dirty="0">
                <a:latin typeface="Arial "/>
                <a:cs typeface="Arial" panose="020B0604020202020204" pitchFamily="34" charset="0"/>
              </a:rPr>
              <a:t>6 249</a:t>
            </a:r>
            <a:r>
              <a:rPr lang="ru-RU" altLang="ru-RU" sz="2200" dirty="0">
                <a:latin typeface="Arial 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latin typeface="Arial "/>
                <a:cs typeface="Arial" panose="020B0604020202020204" pitchFamily="34" charset="0"/>
              </a:rPr>
              <a:t>человек </a:t>
            </a:r>
            <a:r>
              <a:rPr lang="ru-RU" altLang="ru-RU" sz="2200" dirty="0">
                <a:latin typeface="Arial "/>
                <a:cs typeface="Arial" panose="020B0604020202020204" pitchFamily="34" charset="0"/>
              </a:rPr>
              <a:t>из числа </a:t>
            </a:r>
            <a:r>
              <a:rPr lang="ru-RU" altLang="ru-RU" sz="2200" dirty="0" smtClean="0">
                <a:latin typeface="Arial "/>
                <a:cs typeface="Arial" panose="020B0604020202020204" pitchFamily="34" charset="0"/>
              </a:rPr>
              <a:t>КМНС).</a:t>
            </a:r>
          </a:p>
        </p:txBody>
      </p:sp>
    </p:spTree>
    <p:extLst>
      <p:ext uri="{BB962C8B-B14F-4D97-AF65-F5344CB8AC3E}">
        <p14:creationId xmlns:p14="http://schemas.microsoft.com/office/powerpoint/2010/main" val="11837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12581" r="13663" b="17469"/>
          <a:stretch/>
        </p:blipFill>
        <p:spPr>
          <a:xfrm>
            <a:off x="2156409" y="2294642"/>
            <a:ext cx="5540511" cy="4121352"/>
          </a:xfrm>
          <a:prstGeom prst="rect">
            <a:avLst/>
          </a:prstGeom>
        </p:spPr>
      </p:pic>
      <p:pic>
        <p:nvPicPr>
          <p:cNvPr id="252" name="Picture 126" descr="I:\Pictures\карты\Helicopter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19" y="4623590"/>
            <a:ext cx="1005891" cy="4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127" descr="I:\Pictures\карты\aircra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89" y="5225776"/>
            <a:ext cx="499052" cy="9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73"/>
          <p:cNvSpPr txBox="1">
            <a:spLocks noChangeArrowheads="1"/>
          </p:cNvSpPr>
          <p:nvPr/>
        </p:nvSpPr>
        <p:spPr bwMode="auto">
          <a:xfrm>
            <a:off x="8810626" y="4707645"/>
            <a:ext cx="2757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узел вертолетной авиации</a:t>
            </a:r>
          </a:p>
        </p:txBody>
      </p:sp>
      <p:sp>
        <p:nvSpPr>
          <p:cNvPr id="266" name="TextBox 273"/>
          <p:cNvSpPr txBox="1">
            <a:spLocks noChangeArrowheads="1"/>
          </p:cNvSpPr>
          <p:nvPr/>
        </p:nvSpPr>
        <p:spPr bwMode="auto">
          <a:xfrm>
            <a:off x="8798422" y="5445202"/>
            <a:ext cx="2757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узел самолетной авиации</a:t>
            </a:r>
          </a:p>
        </p:txBody>
      </p:sp>
      <p:sp>
        <p:nvSpPr>
          <p:cNvPr id="268" name="TextBox 273"/>
          <p:cNvSpPr txBox="1">
            <a:spLocks noChangeArrowheads="1"/>
          </p:cNvSpPr>
          <p:nvPr/>
        </p:nvSpPr>
        <p:spPr bwMode="auto">
          <a:xfrm>
            <a:off x="95334" y="1710749"/>
            <a:ext cx="2114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Аэродром – 11 ед.</a:t>
            </a:r>
          </a:p>
        </p:txBody>
      </p:sp>
      <p:sp>
        <p:nvSpPr>
          <p:cNvPr id="273" name="TextBox 273"/>
          <p:cNvSpPr txBox="1">
            <a:spLocks noChangeArrowheads="1"/>
          </p:cNvSpPr>
          <p:nvPr/>
        </p:nvSpPr>
        <p:spPr bwMode="auto">
          <a:xfrm>
            <a:off x="95334" y="3657251"/>
            <a:ext cx="2197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Вертолетные площадки – 105 ед.</a:t>
            </a:r>
          </a:p>
        </p:txBody>
      </p:sp>
      <p:sp>
        <p:nvSpPr>
          <p:cNvPr id="275" name="Заголовок 1"/>
          <p:cNvSpPr>
            <a:spLocks noGrp="1"/>
          </p:cNvSpPr>
          <p:nvPr>
            <p:ph type="title"/>
          </p:nvPr>
        </p:nvSpPr>
        <p:spPr>
          <a:xfrm>
            <a:off x="1444582" y="44400"/>
            <a:ext cx="9144000" cy="1001067"/>
          </a:xfrm>
        </p:spPr>
        <p:txBody>
          <a:bodyPr>
            <a:normAutofit/>
          </a:bodyPr>
          <a:lstStyle/>
          <a:p>
            <a:pPr algn="ctr"/>
            <a:r>
              <a:rPr lang="ru-RU" sz="2400" b="1" kern="1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экстренной помощи в отдаленных и </a:t>
            </a:r>
            <a:br>
              <a:rPr lang="ru-RU" sz="2400" b="1" kern="1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1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труднодоступных территориях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0" name="TextBox 273"/>
          <p:cNvSpPr txBox="1">
            <a:spLocks noChangeArrowheads="1"/>
          </p:cNvSpPr>
          <p:nvPr/>
        </p:nvSpPr>
        <p:spPr bwMode="auto">
          <a:xfrm>
            <a:off x="189002" y="5729884"/>
            <a:ext cx="2807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Трассовые пункты – 5 ед.</a:t>
            </a: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23624"/>
              </p:ext>
            </p:extLst>
          </p:nvPr>
        </p:nvGraphicFramePr>
        <p:xfrm>
          <a:off x="4626519" y="1338767"/>
          <a:ext cx="7448321" cy="262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1911147" y="2205524"/>
            <a:ext cx="1982264" cy="198226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62345" y="3877193"/>
            <a:ext cx="2191245" cy="2191245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79005" y="3682555"/>
            <a:ext cx="2191245" cy="245105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281412" y="2727553"/>
            <a:ext cx="2605604" cy="2948094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26" descr="I:\Pictures\карты\Helicopter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33" y="3185912"/>
            <a:ext cx="459220" cy="2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6" descr="I:\Pictures\карты\Helicopter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53" y="4382874"/>
            <a:ext cx="459220" cy="2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6" descr="I:\Pictures\карты\Helicopter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40" y="4935488"/>
            <a:ext cx="459220" cy="2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6" descr="I:\Pictures\карты\Helicopter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30" y="5207886"/>
            <a:ext cx="459220" cy="2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7" descr="I:\Pictures\карты\aircra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9" y="4265021"/>
            <a:ext cx="207384" cy="3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4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Совершенствование оказания медицинской помощи детскому населению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6962579"/>
              </p:ext>
            </p:extLst>
          </p:nvPr>
        </p:nvGraphicFramePr>
        <p:xfrm>
          <a:off x="144205" y="1307691"/>
          <a:ext cx="11900311" cy="50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Совершенствование оказания медицинской помощи детскому населению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324370"/>
              </p:ext>
            </p:extLst>
          </p:nvPr>
        </p:nvGraphicFramePr>
        <p:xfrm>
          <a:off x="154037" y="1543666"/>
          <a:ext cx="11900311" cy="29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36889" l="33554" r="93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64" t="1912" b="64424"/>
          <a:stretch/>
        </p:blipFill>
        <p:spPr>
          <a:xfrm>
            <a:off x="8871951" y="4385187"/>
            <a:ext cx="6813845" cy="20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813" y="-49622"/>
            <a:ext cx="9121878" cy="10820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 CYR" panose="02020603050405020304" pitchFamily="18" charset="0"/>
              </a:rPr>
              <a:t>Совершенствование оказания медицинской помощи детскому населению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4037131"/>
              </p:ext>
            </p:extLst>
          </p:nvPr>
        </p:nvGraphicFramePr>
        <p:xfrm>
          <a:off x="164197" y="1524000"/>
          <a:ext cx="11900311" cy="239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4130" r="4134" b="3818"/>
          <a:stretch/>
        </p:blipFill>
        <p:spPr>
          <a:xfrm>
            <a:off x="1849120" y="4266362"/>
            <a:ext cx="4531360" cy="203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3992880"/>
            <a:ext cx="3464560" cy="231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8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2067</Words>
  <Application>Microsoft Office PowerPoint</Application>
  <PresentationFormat>Широкоэкранный</PresentationFormat>
  <Paragraphs>176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Arial 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Стратегические направления развития системы здравоохранения Ханты-Мансийского автономного округа-Югры в 2018 году  </vt:lpstr>
      <vt:lpstr>Реализация комплекса мероприятий, направленных на развитие первичной медико-санитарной помощи </vt:lpstr>
      <vt:lpstr>Повышение доступности медицинской помощи жителям отдаленных и труднодоступных населенных пунктов посредством организации выездной работы </vt:lpstr>
      <vt:lpstr>Повышение доступности медицинской помощи жителям отдаленных и труднодоступных населенных пунктов посредством организации выездной работы </vt:lpstr>
      <vt:lpstr>Доступность экстренной помощи в отдаленных и  труднодоступных территориях</vt:lpstr>
      <vt:lpstr>Совершенствование оказания медицинской помощи детскому населению</vt:lpstr>
      <vt:lpstr>Совершенствование оказания медицинской помощи детскому населению</vt:lpstr>
      <vt:lpstr>Совершенствование оказания медицинской помощи детскому населению</vt:lpstr>
      <vt:lpstr>Обеспечение доступности высокотехнологичной медицинской помощи населению и внедрение современных передовых медицинских технологий </vt:lpstr>
      <vt:lpstr>Продолжается строительство нового здания перинатального центра в  г. Сургуте с использованием механизма государственно-частного партнерства</vt:lpstr>
      <vt:lpstr>Стабилизация эпидемической ситуации по  ВИЧ-инфекции</vt:lpstr>
      <vt:lpstr>Обеспечение специалистами  в рамках реализации программы «Земский доктор»</vt:lpstr>
      <vt:lpstr>Оптимизация  информационного обмена в системе здравоохранения</vt:lpstr>
      <vt:lpstr>Презентация PowerPoint</vt:lpstr>
      <vt:lpstr>В рамках реализации Указа Президента Российской Федерации от 07 мая 2012 года № 597 «О мероприятиях по реализации государственной социальной политики»</vt:lpstr>
      <vt:lpstr>Основные целевые показатели деятельности отрасли здравоохранения, планируемые к достижению в 2018 году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Змановская Екатерина  Викторовна</dc:creator>
  <cp:lastModifiedBy>Windows User</cp:lastModifiedBy>
  <cp:revision>67</cp:revision>
  <cp:lastPrinted>2018-04-28T07:38:14Z</cp:lastPrinted>
  <dcterms:created xsi:type="dcterms:W3CDTF">2017-05-17T04:46:44Z</dcterms:created>
  <dcterms:modified xsi:type="dcterms:W3CDTF">2018-05-04T06:08:24Z</dcterms:modified>
</cp:coreProperties>
</file>